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96"/>
  </p:handoutMasterIdLst>
  <p:sldIdLst>
    <p:sldId id="530" r:id="rId3"/>
    <p:sldId id="415" r:id="rId4"/>
    <p:sldId id="532" r:id="rId5"/>
    <p:sldId id="352" r:id="rId6"/>
    <p:sldId id="353" r:id="rId7"/>
    <p:sldId id="354" r:id="rId8"/>
    <p:sldId id="355" r:id="rId9"/>
    <p:sldId id="356" r:id="rId10"/>
    <p:sldId id="357" r:id="rId11"/>
    <p:sldId id="534" r:id="rId12"/>
    <p:sldId id="358" r:id="rId13"/>
    <p:sldId id="359" r:id="rId14"/>
    <p:sldId id="360" r:id="rId15"/>
    <p:sldId id="476" r:id="rId16"/>
    <p:sldId id="477" r:id="rId17"/>
    <p:sldId id="362" r:id="rId18"/>
    <p:sldId id="363" r:id="rId19"/>
    <p:sldId id="364" r:id="rId20"/>
    <p:sldId id="365" r:id="rId21"/>
    <p:sldId id="366" r:id="rId22"/>
    <p:sldId id="400" r:id="rId23"/>
    <p:sldId id="536" r:id="rId24"/>
    <p:sldId id="535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537" r:id="rId47"/>
    <p:sldId id="538" r:id="rId48"/>
    <p:sldId id="539" r:id="rId49"/>
    <p:sldId id="540" r:id="rId50"/>
    <p:sldId id="440" r:id="rId51"/>
    <p:sldId id="441" r:id="rId52"/>
    <p:sldId id="442" r:id="rId53"/>
    <p:sldId id="443" r:id="rId54"/>
    <p:sldId id="401" r:id="rId55"/>
    <p:sldId id="411" r:id="rId56"/>
    <p:sldId id="402" r:id="rId57"/>
    <p:sldId id="403" r:id="rId58"/>
    <p:sldId id="412" r:id="rId59"/>
    <p:sldId id="444" r:id="rId60"/>
    <p:sldId id="447" r:id="rId61"/>
    <p:sldId id="448" r:id="rId62"/>
    <p:sldId id="450" r:id="rId63"/>
    <p:sldId id="451" r:id="rId64"/>
    <p:sldId id="545" r:id="rId65"/>
    <p:sldId id="452" r:id="rId66"/>
    <p:sldId id="453" r:id="rId67"/>
    <p:sldId id="454" r:id="rId68"/>
    <p:sldId id="455" r:id="rId69"/>
    <p:sldId id="546" r:id="rId70"/>
    <p:sldId id="456" r:id="rId71"/>
    <p:sldId id="457" r:id="rId72"/>
    <p:sldId id="458" r:id="rId73"/>
    <p:sldId id="459" r:id="rId74"/>
    <p:sldId id="460" r:id="rId75"/>
    <p:sldId id="461" r:id="rId76"/>
    <p:sldId id="462" r:id="rId77"/>
    <p:sldId id="463" r:id="rId78"/>
    <p:sldId id="464" r:id="rId79"/>
    <p:sldId id="465" r:id="rId80"/>
    <p:sldId id="466" r:id="rId81"/>
    <p:sldId id="467" r:id="rId82"/>
    <p:sldId id="468" r:id="rId83"/>
    <p:sldId id="469" r:id="rId84"/>
    <p:sldId id="470" r:id="rId85"/>
    <p:sldId id="473" r:id="rId86"/>
    <p:sldId id="474" r:id="rId87"/>
    <p:sldId id="475" r:id="rId88"/>
    <p:sldId id="516" r:id="rId89"/>
    <p:sldId id="556" r:id="rId90"/>
    <p:sldId id="558" r:id="rId91"/>
    <p:sldId id="559" r:id="rId92"/>
    <p:sldId id="560" r:id="rId93"/>
    <p:sldId id="561" r:id="rId94"/>
    <p:sldId id="531" r:id="rId95"/>
  </p:sldIdLst>
  <p:sldSz cx="9144000" cy="6858000" type="screen4x3"/>
  <p:notesSz cx="6858000" cy="9144000"/>
  <p:custDataLst>
    <p:tags r:id="rId10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44546A"/>
    <a:srgbClr val="003366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2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21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3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handoutMaster" Target="handoutMasters/handoutMaster1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0" Type="http://schemas.openxmlformats.org/officeDocument/2006/relationships/tags" Target="tags/tag70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2.emf"/><Relationship Id="rId3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1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47.emf"/><Relationship Id="rId4" Type="http://schemas.openxmlformats.org/officeDocument/2006/relationships/image" Target="../media/image51.emf"/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2.vml.rels><?xml version="1.0" encoding="UTF-8" standalone="yes"?>
<Relationships xmlns="http://schemas.openxmlformats.org/package/2006/relationships"><Relationship Id="rId5" Type="http://schemas.openxmlformats.org/officeDocument/2006/relationships/image" Target="../media/image55.emf"/><Relationship Id="rId4" Type="http://schemas.openxmlformats.org/officeDocument/2006/relationships/image" Target="../media/image59.emf"/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5.emf"/><Relationship Id="rId1" Type="http://schemas.openxmlformats.org/officeDocument/2006/relationships/image" Target="../media/image6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6.emf"/></Relationships>
</file>

<file path=ppt/drawings/_rels/vmlDrawing28.vml.rels><?xml version="1.0" encoding="UTF-8" standalone="yes"?>
<Relationships xmlns="http://schemas.openxmlformats.org/package/2006/relationships"><Relationship Id="rId7" Type="http://schemas.openxmlformats.org/officeDocument/2006/relationships/image" Target="../media/image49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4" Type="http://schemas.openxmlformats.org/officeDocument/2006/relationships/image" Target="../media/image85.emf"/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33.vml.rels><?xml version="1.0" encoding="UTF-8" standalone="yes"?>
<Relationships xmlns="http://schemas.openxmlformats.org/package/2006/relationships"><Relationship Id="rId5" Type="http://schemas.openxmlformats.org/officeDocument/2006/relationships/image" Target="../media/image94.emf"/><Relationship Id="rId4" Type="http://schemas.openxmlformats.org/officeDocument/2006/relationships/image" Target="../media/image17.emf"/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1.emf"/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3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8.emf"/><Relationship Id="rId4" Type="http://schemas.openxmlformats.org/officeDocument/2006/relationships/image" Target="../media/image107.emf"/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3.emf"/><Relationship Id="rId4" Type="http://schemas.openxmlformats.org/officeDocument/2006/relationships/image" Target="../media/image112.emf"/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3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8.emf"/><Relationship Id="rId4" Type="http://schemas.openxmlformats.org/officeDocument/2006/relationships/image" Target="../media/image117.emf"/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3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3.emf"/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image" Target="../media/image152.emf"/></Relationships>
</file>

<file path=ppt/drawings/_rels/vmlDrawing4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7.emf"/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4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61.emf"/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65.emf"/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5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69.emf"/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emf"/><Relationship Id="rId1" Type="http://schemas.openxmlformats.org/officeDocument/2006/relationships/image" Target="../media/image170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5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3.emf"/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6.emf"/><Relationship Id="rId1" Type="http://schemas.openxmlformats.org/officeDocument/2006/relationships/image" Target="../media/image18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A441F-74F0-4721-AF72-B38DA25272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083F1-C383-4E62-A135-2172338644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71FF44-13CE-4C9F-8F60-056F1855621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18.e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image" Target="../media/image17.emf"/><Relationship Id="rId2" Type="http://schemas.openxmlformats.org/officeDocument/2006/relationships/oleObject" Target="../embeddings/oleObject8.bin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9.emf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e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vmlDrawing" Target="../drawings/vmlDrawing8.v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e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vmlDrawing" Target="../drawings/vmlDrawing9.v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8" Type="http://schemas.openxmlformats.org/officeDocument/2006/relationships/image" Target="../media/image31.png"/><Relationship Id="rId7" Type="http://schemas.openxmlformats.org/officeDocument/2006/relationships/image" Target="../media/image30.emf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6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.emf"/><Relationship Id="rId11" Type="http://schemas.openxmlformats.org/officeDocument/2006/relationships/oleObject" Target="../embeddings/oleObject19.bin"/><Relationship Id="rId10" Type="http://schemas.openxmlformats.org/officeDocument/2006/relationships/image" Target="../media/image32.em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0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emf"/><Relationship Id="rId7" Type="http://schemas.openxmlformats.org/officeDocument/2006/relationships/oleObject" Target="../embeddings/oleObject23.bin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vmlDrawing" Target="../drawings/vmlDrawing13.v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jpeg"/><Relationship Id="rId3" Type="http://schemas.openxmlformats.org/officeDocument/2006/relationships/hyperlink" Target="http://image.baidu.com/i?ct=503316480&amp;z=50632201&amp;tn=baiduimagedetail&amp;word=&#30005;&#25239;&#22120;&amp;in=14" TargetMode="External"/><Relationship Id="rId2" Type="http://schemas.openxmlformats.org/officeDocument/2006/relationships/image" Target="../media/image36.jpeg"/><Relationship Id="rId1" Type="http://schemas.openxmlformats.org/officeDocument/2006/relationships/hyperlink" Target="http://www.cxon.com/offer/offer3.asp?type=&#20379;&#24212;&amp;id=20&amp;Pagno=35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2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4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jpeg"/><Relationship Id="rId7" Type="http://schemas.openxmlformats.org/officeDocument/2006/relationships/image" Target="../media/image45.emf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vmlDrawing" Target="../drawings/vmlDrawing15.v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46.emf"/><Relationship Id="rId1" Type="http://schemas.openxmlformats.org/officeDocument/2006/relationships/oleObject" Target="../embeddings/oleObject2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47.emf"/><Relationship Id="rId1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8" Type="http://schemas.openxmlformats.org/officeDocument/2006/relationships/oleObject" Target="../embeddings/oleObject31.bin"/><Relationship Id="rId7" Type="http://schemas.openxmlformats.org/officeDocument/2006/relationships/image" Target="../media/image49.emf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29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vmlDrawing" Target="../drawings/vmlDrawing18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7.emf"/><Relationship Id="rId12" Type="http://schemas.openxmlformats.org/officeDocument/2006/relationships/oleObject" Target="../embeddings/oleObject33.bin"/><Relationship Id="rId11" Type="http://schemas.openxmlformats.org/officeDocument/2006/relationships/image" Target="../media/image51.emf"/><Relationship Id="rId10" Type="http://schemas.openxmlformats.org/officeDocument/2006/relationships/oleObject" Target="../embeddings/oleObject32.bin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2.emf"/><Relationship Id="rId1" Type="http://schemas.openxmlformats.org/officeDocument/2006/relationships/oleObject" Target="../embeddings/oleObject34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e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53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vmlDrawing" Target="../drawings/vmlDrawing20.v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37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emf"/><Relationship Id="rId8" Type="http://schemas.openxmlformats.org/officeDocument/2006/relationships/oleObject" Target="../embeddings/oleObject40.bin"/><Relationship Id="rId7" Type="http://schemas.openxmlformats.org/officeDocument/2006/relationships/image" Target="../media/image57.e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vmlDrawing" Target="../drawings/vmlDrawing22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5.emf"/><Relationship Id="rId12" Type="http://schemas.openxmlformats.org/officeDocument/2006/relationships/oleObject" Target="../embeddings/oleObject42.bin"/><Relationship Id="rId11" Type="http://schemas.openxmlformats.org/officeDocument/2006/relationships/image" Target="../media/image59.emf"/><Relationship Id="rId10" Type="http://schemas.openxmlformats.org/officeDocument/2006/relationships/oleObject" Target="../embeddings/oleObject41.bin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4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2.emf"/><Relationship Id="rId6" Type="http://schemas.openxmlformats.org/officeDocument/2006/relationships/oleObject" Target="../embeddings/oleObject45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44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8" Type="http://schemas.openxmlformats.org/officeDocument/2006/relationships/oleObject" Target="../embeddings/oleObject48.bin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4.e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63.emf"/><Relationship Id="rId11" Type="http://schemas.openxmlformats.org/officeDocument/2006/relationships/vmlDrawing" Target="../drawings/vmlDrawing25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.bin"/><Relationship Id="rId8" Type="http://schemas.openxmlformats.org/officeDocument/2006/relationships/image" Target="../media/image55.emf"/><Relationship Id="rId7" Type="http://schemas.openxmlformats.org/officeDocument/2006/relationships/oleObject" Target="../embeddings/oleObject50.bin"/><Relationship Id="rId6" Type="http://schemas.openxmlformats.org/officeDocument/2006/relationships/image" Target="../media/image2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65.emf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1.emf"/><Relationship Id="rId1" Type="http://schemas.openxmlformats.org/officeDocument/2006/relationships/oleObject" Target="../embeddings/oleObject49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67.emf"/><Relationship Id="rId7" Type="http://schemas.openxmlformats.org/officeDocument/2006/relationships/image" Target="../media/image61.emf"/><Relationship Id="rId6" Type="http://schemas.openxmlformats.org/officeDocument/2006/relationships/oleObject" Target="../embeddings/oleObject53.bin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66.emf"/><Relationship Id="rId11" Type="http://schemas.openxmlformats.org/officeDocument/2006/relationships/vmlDrawing" Target="../drawings/vmlDrawing27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52.bin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emf"/><Relationship Id="rId8" Type="http://schemas.openxmlformats.org/officeDocument/2006/relationships/oleObject" Target="../embeddings/oleObject56.bin"/><Relationship Id="rId7" Type="http://schemas.openxmlformats.org/officeDocument/2006/relationships/image" Target="../media/image69.emf"/><Relationship Id="rId6" Type="http://schemas.openxmlformats.org/officeDocument/2006/relationships/oleObject" Target="../embeddings/oleObject55.bin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68.emf"/><Relationship Id="rId19" Type="http://schemas.openxmlformats.org/officeDocument/2006/relationships/vmlDrawing" Target="../drawings/vmlDrawing28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49.emf"/><Relationship Id="rId16" Type="http://schemas.openxmlformats.org/officeDocument/2006/relationships/oleObject" Target="../embeddings/oleObject60.bin"/><Relationship Id="rId15" Type="http://schemas.openxmlformats.org/officeDocument/2006/relationships/image" Target="../media/image73.emf"/><Relationship Id="rId14" Type="http://schemas.openxmlformats.org/officeDocument/2006/relationships/oleObject" Target="../embeddings/oleObject59.bin"/><Relationship Id="rId13" Type="http://schemas.openxmlformats.org/officeDocument/2006/relationships/image" Target="../media/image72.emf"/><Relationship Id="rId12" Type="http://schemas.openxmlformats.org/officeDocument/2006/relationships/oleObject" Target="../embeddings/oleObject58.bin"/><Relationship Id="rId11" Type="http://schemas.openxmlformats.org/officeDocument/2006/relationships/image" Target="../media/image71.emf"/><Relationship Id="rId10" Type="http://schemas.openxmlformats.org/officeDocument/2006/relationships/oleObject" Target="../embeddings/oleObject57.bin"/><Relationship Id="rId1" Type="http://schemas.openxmlformats.org/officeDocument/2006/relationships/oleObject" Target="../embeddings/oleObject54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42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75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emf"/><Relationship Id="rId8" Type="http://schemas.openxmlformats.org/officeDocument/2006/relationships/oleObject" Target="../embeddings/oleObject64.bin"/><Relationship Id="rId7" Type="http://schemas.openxmlformats.org/officeDocument/2006/relationships/image" Target="../media/image83.emf"/><Relationship Id="rId6" Type="http://schemas.openxmlformats.org/officeDocument/2006/relationships/oleObject" Target="../embeddings/oleObject63.bin"/><Relationship Id="rId5" Type="http://schemas.openxmlformats.org/officeDocument/2006/relationships/image" Target="../media/image82.emf"/><Relationship Id="rId4" Type="http://schemas.openxmlformats.org/officeDocument/2006/relationships/oleObject" Target="../embeddings/oleObject62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vmlDrawing" Target="../drawings/vmlDrawing30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6.png"/><Relationship Id="rId11" Type="http://schemas.openxmlformats.org/officeDocument/2006/relationships/image" Target="../media/image85.emf"/><Relationship Id="rId10" Type="http://schemas.openxmlformats.org/officeDocument/2006/relationships/oleObject" Target="../embeddings/oleObject65.bin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9.emf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8.e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87.emf"/><Relationship Id="rId10" Type="http://schemas.openxmlformats.org/officeDocument/2006/relationships/vmlDrawing" Target="../drawings/vmlDrawing31.vml"/><Relationship Id="rId1" Type="http://schemas.openxmlformats.org/officeDocument/2006/relationships/oleObject" Target="../embeddings/oleObject66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emf"/><Relationship Id="rId8" Type="http://schemas.openxmlformats.org/officeDocument/2006/relationships/oleObject" Target="../embeddings/oleObject70.bin"/><Relationship Id="rId7" Type="http://schemas.openxmlformats.org/officeDocument/2006/relationships/image" Target="../media/image91.emf"/><Relationship Id="rId6" Type="http://schemas.openxmlformats.org/officeDocument/2006/relationships/oleObject" Target="../embeddings/oleObject69.bin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90.emf"/><Relationship Id="rId17" Type="http://schemas.openxmlformats.org/officeDocument/2006/relationships/vmlDrawing" Target="../drawings/vmlDrawing32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7.emf"/><Relationship Id="rId14" Type="http://schemas.openxmlformats.org/officeDocument/2006/relationships/oleObject" Target="../embeddings/oleObject73.bin"/><Relationship Id="rId13" Type="http://schemas.openxmlformats.org/officeDocument/2006/relationships/image" Target="../media/image94.emf"/><Relationship Id="rId12" Type="http://schemas.openxmlformats.org/officeDocument/2006/relationships/oleObject" Target="../embeddings/oleObject72.bin"/><Relationship Id="rId11" Type="http://schemas.openxmlformats.org/officeDocument/2006/relationships/image" Target="../media/image93.emf"/><Relationship Id="rId10" Type="http://schemas.openxmlformats.org/officeDocument/2006/relationships/oleObject" Target="../embeddings/oleObject71.bin"/><Relationship Id="rId1" Type="http://schemas.openxmlformats.org/officeDocument/2006/relationships/oleObject" Target="../embeddings/oleObject68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image" Target="../media/image1.png"/><Relationship Id="rId6" Type="http://schemas.openxmlformats.org/officeDocument/2006/relationships/image" Target="../media/image97.e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96.e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95.emf"/><Relationship Id="rId15" Type="http://schemas.openxmlformats.org/officeDocument/2006/relationships/vmlDrawing" Target="../drawings/vmlDrawing33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94.emf"/><Relationship Id="rId12" Type="http://schemas.openxmlformats.org/officeDocument/2006/relationships/oleObject" Target="../embeddings/oleObject78.bin"/><Relationship Id="rId11" Type="http://schemas.openxmlformats.org/officeDocument/2006/relationships/image" Target="../media/image17.emf"/><Relationship Id="rId10" Type="http://schemas.openxmlformats.org/officeDocument/2006/relationships/oleObject" Target="../embeddings/oleObject77.bin"/><Relationship Id="rId1" Type="http://schemas.openxmlformats.org/officeDocument/2006/relationships/oleObject" Target="../embeddings/oleObject74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emf"/><Relationship Id="rId8" Type="http://schemas.openxmlformats.org/officeDocument/2006/relationships/oleObject" Target="../embeddings/oleObject81.bin"/><Relationship Id="rId7" Type="http://schemas.openxmlformats.org/officeDocument/2006/relationships/image" Target="../media/image99.emf"/><Relationship Id="rId6" Type="http://schemas.openxmlformats.org/officeDocument/2006/relationships/oleObject" Target="../embeddings/oleObject80.bin"/><Relationship Id="rId5" Type="http://schemas.openxmlformats.org/officeDocument/2006/relationships/image" Target="../media/image98.emf"/><Relationship Id="rId4" Type="http://schemas.openxmlformats.org/officeDocument/2006/relationships/oleObject" Target="../embeddings/oleObject79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vmlDrawing" Target="../drawings/vmlDrawing3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2.png"/><Relationship Id="rId11" Type="http://schemas.openxmlformats.org/officeDocument/2006/relationships/image" Target="../media/image101.emf"/><Relationship Id="rId10" Type="http://schemas.openxmlformats.org/officeDocument/2006/relationships/oleObject" Target="../embeddings/oleObject82.bin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03.emf"/><Relationship Id="rId1" Type="http://schemas.openxmlformats.org/officeDocument/2006/relationships/oleObject" Target="../embeddings/oleObject83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8.bin"/><Relationship Id="rId8" Type="http://schemas.openxmlformats.org/officeDocument/2006/relationships/image" Target="../media/image107.emf"/><Relationship Id="rId7" Type="http://schemas.openxmlformats.org/officeDocument/2006/relationships/oleObject" Target="../embeddings/oleObject87.bin"/><Relationship Id="rId6" Type="http://schemas.openxmlformats.org/officeDocument/2006/relationships/image" Target="../media/image106.e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05.e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104.emf"/><Relationship Id="rId16" Type="http://schemas.openxmlformats.org/officeDocument/2006/relationships/vmlDrawing" Target="../drawings/vmlDrawing36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2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image" Target="../media/image108.emf"/><Relationship Id="rId1" Type="http://schemas.openxmlformats.org/officeDocument/2006/relationships/oleObject" Target="../embeddings/oleObject84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emf"/><Relationship Id="rId8" Type="http://schemas.openxmlformats.org/officeDocument/2006/relationships/oleObject" Target="../embeddings/oleObject91.bin"/><Relationship Id="rId7" Type="http://schemas.openxmlformats.org/officeDocument/2006/relationships/image" Target="../media/image110.emf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89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vmlDrawing" Target="../drawings/vmlDrawing37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2.png"/><Relationship Id="rId13" Type="http://schemas.openxmlformats.org/officeDocument/2006/relationships/image" Target="../media/image113.emf"/><Relationship Id="rId12" Type="http://schemas.openxmlformats.org/officeDocument/2006/relationships/oleObject" Target="../embeddings/oleObject93.bin"/><Relationship Id="rId11" Type="http://schemas.openxmlformats.org/officeDocument/2006/relationships/image" Target="../media/image112.emf"/><Relationship Id="rId10" Type="http://schemas.openxmlformats.org/officeDocument/2006/relationships/oleObject" Target="../embeddings/oleObject92.bin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emf"/><Relationship Id="rId8" Type="http://schemas.openxmlformats.org/officeDocument/2006/relationships/oleObject" Target="../embeddings/oleObject96.bin"/><Relationship Id="rId7" Type="http://schemas.openxmlformats.org/officeDocument/2006/relationships/image" Target="../media/image115.emf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14.emf"/><Relationship Id="rId4" Type="http://schemas.openxmlformats.org/officeDocument/2006/relationships/oleObject" Target="../embeddings/oleObject94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vmlDrawing" Target="../drawings/vmlDrawing38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2.png"/><Relationship Id="rId13" Type="http://schemas.openxmlformats.org/officeDocument/2006/relationships/image" Target="../media/image118.emf"/><Relationship Id="rId12" Type="http://schemas.openxmlformats.org/officeDocument/2006/relationships/oleObject" Target="../embeddings/oleObject98.bin"/><Relationship Id="rId11" Type="http://schemas.openxmlformats.org/officeDocument/2006/relationships/image" Target="../media/image117.emf"/><Relationship Id="rId10" Type="http://schemas.openxmlformats.org/officeDocument/2006/relationships/oleObject" Target="../embeddings/oleObject97.bin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jpeg"/><Relationship Id="rId1" Type="http://schemas.openxmlformats.org/officeDocument/2006/relationships/image" Target="../media/image11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jpeg"/><Relationship Id="rId1" Type="http://schemas.openxmlformats.org/officeDocument/2006/relationships/image" Target="../media/image12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jpeg"/><Relationship Id="rId1" Type="http://schemas.openxmlformats.org/officeDocument/2006/relationships/image" Target="../media/image123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125.jpeg"/><Relationship Id="rId1" Type="http://schemas.openxmlformats.org/officeDocument/2006/relationships/image" Target="../media/image39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9.png"/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3.emf"/><Relationship Id="rId7" Type="http://schemas.openxmlformats.org/officeDocument/2006/relationships/oleObject" Target="../embeddings/oleObject102.bin"/><Relationship Id="rId6" Type="http://schemas.openxmlformats.org/officeDocument/2006/relationships/image" Target="../media/image132.e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31.emf"/><Relationship Id="rId3" Type="http://schemas.openxmlformats.org/officeDocument/2006/relationships/oleObject" Target="../embeddings/oleObject100.bin"/><Relationship Id="rId2" Type="http://schemas.openxmlformats.org/officeDocument/2006/relationships/image" Target="../media/image130.emf"/><Relationship Id="rId10" Type="http://schemas.openxmlformats.org/officeDocument/2006/relationships/vmlDrawing" Target="../drawings/vmlDrawing39.vml"/><Relationship Id="rId1" Type="http://schemas.openxmlformats.org/officeDocument/2006/relationships/oleObject" Target="../embeddings/oleObject99.bin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5.png"/><Relationship Id="rId2" Type="http://schemas.openxmlformats.org/officeDocument/2006/relationships/image" Target="../media/image134.wmf"/><Relationship Id="rId1" Type="http://schemas.openxmlformats.org/officeDocument/2006/relationships/oleObject" Target="../embeddings/oleObject103.bin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104.bin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8.jpe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2.png"/><Relationship Id="rId6" Type="http://schemas.openxmlformats.org/officeDocument/2006/relationships/image" Target="../media/image141.png"/><Relationship Id="rId5" Type="http://schemas.openxmlformats.org/officeDocument/2006/relationships/image" Target="../media/image135.png"/><Relationship Id="rId4" Type="http://schemas.openxmlformats.org/officeDocument/2006/relationships/image" Target="../media/image140.emf"/><Relationship Id="rId3" Type="http://schemas.openxmlformats.org/officeDocument/2006/relationships/oleObject" Target="../embeddings/oleObject106.bin"/><Relationship Id="rId2" Type="http://schemas.openxmlformats.org/officeDocument/2006/relationships/image" Target="../media/image139.emf"/><Relationship Id="rId1" Type="http://schemas.openxmlformats.org/officeDocument/2006/relationships/oleObject" Target="../embeddings/oleObject105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emf"/><Relationship Id="rId4" Type="http://schemas.openxmlformats.org/officeDocument/2006/relationships/oleObject" Target="../embeddings/oleObject108.bin"/><Relationship Id="rId3" Type="http://schemas.openxmlformats.org/officeDocument/2006/relationships/image" Target="../media/image144.emf"/><Relationship Id="rId2" Type="http://schemas.openxmlformats.org/officeDocument/2006/relationships/oleObject" Target="../embeddings/oleObject107.bin"/><Relationship Id="rId1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8.png"/><Relationship Id="rId2" Type="http://schemas.openxmlformats.org/officeDocument/2006/relationships/image" Target="../media/image147.emf"/><Relationship Id="rId1" Type="http://schemas.openxmlformats.org/officeDocument/2006/relationships/oleObject" Target="../embeddings/oleObject109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9.emf"/><Relationship Id="rId1" Type="http://schemas.openxmlformats.org/officeDocument/2006/relationships/oleObject" Target="../embeddings/oleObject110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jpeg"/><Relationship Id="rId1" Type="http://schemas.openxmlformats.org/officeDocument/2006/relationships/tags" Target="../tags/tag1.xml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jpeg"/><Relationship Id="rId3" Type="http://schemas.openxmlformats.org/officeDocument/2006/relationships/image" Target="../media/image151.emf"/><Relationship Id="rId2" Type="http://schemas.openxmlformats.org/officeDocument/2006/relationships/oleObject" Target="../embeddings/oleObject111.bin"/><Relationship Id="rId1" Type="http://schemas.openxmlformats.org/officeDocument/2006/relationships/image" Target="../media/image8.jpe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3.emf"/><Relationship Id="rId3" Type="http://schemas.openxmlformats.org/officeDocument/2006/relationships/oleObject" Target="../embeddings/oleObject113.bin"/><Relationship Id="rId2" Type="http://schemas.openxmlformats.org/officeDocument/2006/relationships/image" Target="../media/image152.emf"/><Relationship Id="rId1" Type="http://schemas.openxmlformats.org/officeDocument/2006/relationships/oleObject" Target="../embeddings/oleObject112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7.emf"/><Relationship Id="rId7" Type="http://schemas.openxmlformats.org/officeDocument/2006/relationships/oleObject" Target="../embeddings/oleObject117.bin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55.emf"/><Relationship Id="rId3" Type="http://schemas.openxmlformats.org/officeDocument/2006/relationships/oleObject" Target="../embeddings/oleObject115.bin"/><Relationship Id="rId2" Type="http://schemas.openxmlformats.org/officeDocument/2006/relationships/image" Target="../media/image154.emf"/><Relationship Id="rId10" Type="http://schemas.openxmlformats.org/officeDocument/2006/relationships/vmlDrawing" Target="../drawings/vmlDrawing48.vml"/><Relationship Id="rId1" Type="http://schemas.openxmlformats.org/officeDocument/2006/relationships/oleObject" Target="../embeddings/oleObject114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e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1.emf"/><Relationship Id="rId7" Type="http://schemas.openxmlformats.org/officeDocument/2006/relationships/oleObject" Target="../embeddings/oleObject121.bin"/><Relationship Id="rId6" Type="http://schemas.openxmlformats.org/officeDocument/2006/relationships/image" Target="../media/image160.e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59.emf"/><Relationship Id="rId3" Type="http://schemas.openxmlformats.org/officeDocument/2006/relationships/oleObject" Target="../embeddings/oleObject119.bin"/><Relationship Id="rId2" Type="http://schemas.openxmlformats.org/officeDocument/2006/relationships/image" Target="../media/image158.emf"/><Relationship Id="rId10" Type="http://schemas.openxmlformats.org/officeDocument/2006/relationships/vmlDrawing" Target="../drawings/vmlDrawing49.vml"/><Relationship Id="rId1" Type="http://schemas.openxmlformats.org/officeDocument/2006/relationships/oleObject" Target="../embeddings/oleObject118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emf"/><Relationship Id="rId8" Type="http://schemas.openxmlformats.org/officeDocument/2006/relationships/oleObject" Target="../embeddings/oleObject125.bin"/><Relationship Id="rId7" Type="http://schemas.openxmlformats.org/officeDocument/2006/relationships/image" Target="../media/image164.emf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8.jpeg"/><Relationship Id="rId4" Type="http://schemas.openxmlformats.org/officeDocument/2006/relationships/image" Target="../media/image163.emf"/><Relationship Id="rId3" Type="http://schemas.openxmlformats.org/officeDocument/2006/relationships/oleObject" Target="../embeddings/oleObject123.bin"/><Relationship Id="rId2" Type="http://schemas.openxmlformats.org/officeDocument/2006/relationships/image" Target="../media/image162.emf"/><Relationship Id="rId11" Type="http://schemas.openxmlformats.org/officeDocument/2006/relationships/vmlDrawing" Target="../drawings/vmlDrawing50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22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69.emf"/><Relationship Id="rId7" Type="http://schemas.openxmlformats.org/officeDocument/2006/relationships/oleObject" Target="../embeddings/oleObject129.bin"/><Relationship Id="rId6" Type="http://schemas.openxmlformats.org/officeDocument/2006/relationships/image" Target="../media/image168.e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167.emf"/><Relationship Id="rId3" Type="http://schemas.openxmlformats.org/officeDocument/2006/relationships/oleObject" Target="../embeddings/oleObject127.bin"/><Relationship Id="rId2" Type="http://schemas.openxmlformats.org/officeDocument/2006/relationships/image" Target="../media/image166.emf"/><Relationship Id="rId11" Type="http://schemas.openxmlformats.org/officeDocument/2006/relationships/vmlDrawing" Target="../drawings/vmlDrawing5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26.bin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emf"/><Relationship Id="rId8" Type="http://schemas.openxmlformats.org/officeDocument/2006/relationships/image" Target="../media/image174.emf"/><Relationship Id="rId7" Type="http://schemas.openxmlformats.org/officeDocument/2006/relationships/image" Target="../media/image173.emf"/><Relationship Id="rId6" Type="http://schemas.openxmlformats.org/officeDocument/2006/relationships/image" Target="../media/image172.e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71.emf"/><Relationship Id="rId3" Type="http://schemas.openxmlformats.org/officeDocument/2006/relationships/oleObject" Target="../embeddings/oleObject131.bin"/><Relationship Id="rId2" Type="http://schemas.openxmlformats.org/officeDocument/2006/relationships/image" Target="../media/image170.emf"/><Relationship Id="rId11" Type="http://schemas.openxmlformats.org/officeDocument/2006/relationships/vmlDrawing" Target="../drawings/vmlDrawing52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30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77.emf"/><Relationship Id="rId3" Type="http://schemas.openxmlformats.org/officeDocument/2006/relationships/oleObject" Target="../embeddings/oleObject134.bin"/><Relationship Id="rId2" Type="http://schemas.openxmlformats.org/officeDocument/2006/relationships/image" Target="../media/image176.emf"/><Relationship Id="rId1" Type="http://schemas.openxmlformats.org/officeDocument/2006/relationships/oleObject" Target="../embeddings/oleObject133.bin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179.emf"/><Relationship Id="rId1" Type="http://schemas.openxmlformats.org/officeDocument/2006/relationships/oleObject" Target="../embeddings/oleObject136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3.emf"/><Relationship Id="rId7" Type="http://schemas.openxmlformats.org/officeDocument/2006/relationships/oleObject" Target="../embeddings/oleObject140.bin"/><Relationship Id="rId6" Type="http://schemas.openxmlformats.org/officeDocument/2006/relationships/image" Target="../media/image182.e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81.emf"/><Relationship Id="rId3" Type="http://schemas.openxmlformats.org/officeDocument/2006/relationships/oleObject" Target="../embeddings/oleObject138.bin"/><Relationship Id="rId2" Type="http://schemas.openxmlformats.org/officeDocument/2006/relationships/image" Target="../media/image180.emf"/><Relationship Id="rId10" Type="http://schemas.openxmlformats.org/officeDocument/2006/relationships/vmlDrawing" Target="../drawings/vmlDrawing55.vml"/><Relationship Id="rId1" Type="http://schemas.openxmlformats.org/officeDocument/2006/relationships/oleObject" Target="../embeddings/oleObject137.bin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8.png"/><Relationship Id="rId7" Type="http://schemas.openxmlformats.org/officeDocument/2006/relationships/image" Target="../media/image187.emf"/><Relationship Id="rId6" Type="http://schemas.openxmlformats.org/officeDocument/2006/relationships/oleObject" Target="../embeddings/oleObject143.bin"/><Relationship Id="rId5" Type="http://schemas.openxmlformats.org/officeDocument/2006/relationships/image" Target="../media/image186.emf"/><Relationship Id="rId4" Type="http://schemas.openxmlformats.org/officeDocument/2006/relationships/oleObject" Target="../embeddings/oleObject142.bin"/><Relationship Id="rId3" Type="http://schemas.openxmlformats.org/officeDocument/2006/relationships/image" Target="../media/image185.jpeg"/><Relationship Id="rId2" Type="http://schemas.openxmlformats.org/officeDocument/2006/relationships/image" Target="../media/image184.emf"/><Relationship Id="rId10" Type="http://schemas.openxmlformats.org/officeDocument/2006/relationships/vmlDrawing" Target="../drawings/vmlDrawing56.vml"/><Relationship Id="rId1" Type="http://schemas.openxmlformats.org/officeDocument/2006/relationships/oleObject" Target="../embeddings/oleObject141.bin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8.xml"/><Relationship Id="rId2" Type="http://schemas.openxmlformats.org/officeDocument/2006/relationships/tags" Target="../tags/tag3.xml"/><Relationship Id="rId19" Type="http://schemas.openxmlformats.org/officeDocument/2006/relationships/image" Target="../media/image191.png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microsoft.com/office/2007/relationships/hdphoto" Target="../media/image190.wdp"/><Relationship Id="rId11" Type="http://schemas.openxmlformats.org/officeDocument/2006/relationships/image" Target="../media/image189.png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35.xml"/><Relationship Id="rId2" Type="http://schemas.openxmlformats.org/officeDocument/2006/relationships/tags" Target="../tags/tag20.xml"/><Relationship Id="rId19" Type="http://schemas.openxmlformats.org/officeDocument/2006/relationships/image" Target="../media/image191.png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microsoft.com/office/2007/relationships/hdphoto" Target="../media/image193.wdp"/><Relationship Id="rId11" Type="http://schemas.openxmlformats.org/officeDocument/2006/relationships/image" Target="../media/image192.png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1.e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4.e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6.bin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52.xml"/><Relationship Id="rId2" Type="http://schemas.openxmlformats.org/officeDocument/2006/relationships/tags" Target="../tags/tag37.xml"/><Relationship Id="rId19" Type="http://schemas.openxmlformats.org/officeDocument/2006/relationships/image" Target="../media/image191.png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microsoft.com/office/2007/relationships/hdphoto" Target="../media/image195.wdp"/><Relationship Id="rId11" Type="http://schemas.openxmlformats.org/officeDocument/2006/relationships/image" Target="../media/image194.png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69.xml"/><Relationship Id="rId2" Type="http://schemas.openxmlformats.org/officeDocument/2006/relationships/tags" Target="../tags/tag54.xml"/><Relationship Id="rId19" Type="http://schemas.openxmlformats.org/officeDocument/2006/relationships/image" Target="../media/image191.png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microsoft.com/office/2007/relationships/hdphoto" Target="../media/image197.wdp"/><Relationship Id="rId11" Type="http://schemas.openxmlformats.org/officeDocument/2006/relationships/image" Target="../media/image196.png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27088" y="1164679"/>
            <a:ext cx="7561262" cy="76944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00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第</a:t>
            </a:r>
            <a:r>
              <a:rPr kumimoji="1"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</a:t>
            </a:r>
            <a:r>
              <a:rPr kumimoji="1"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章  电感、电容和互感</a:t>
            </a:r>
            <a:endParaRPr kumimoji="1" lang="zh-CN" altLang="en-US" sz="44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31369" y="3874194"/>
            <a:ext cx="50051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6.3 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电感和电容的串并联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2231369" y="4544915"/>
            <a:ext cx="5005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6.4 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互感</a:t>
            </a:r>
            <a:endParaRPr kumimoji="1" lang="zh-CN" altLang="en-US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2206762" y="3203473"/>
            <a:ext cx="19186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6.2 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电容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" name="Text Box 3"/>
          <p:cNvSpPr txBox="1">
            <a:spLocks noChangeArrowheads="1"/>
          </p:cNvSpPr>
          <p:nvPr/>
        </p:nvSpPr>
        <p:spPr bwMode="auto">
          <a:xfrm>
            <a:off x="2245923" y="2532752"/>
            <a:ext cx="22981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6.1 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电感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245923" y="5215636"/>
            <a:ext cx="551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6.5 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更详细地讨论互感</a:t>
            </a:r>
            <a:endParaRPr kumimoji="1" lang="zh-CN" altLang="en-US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2"/>
              <p:cNvSpPr txBox="1"/>
              <p:nvPr/>
            </p:nvSpPr>
            <p:spPr bwMode="auto">
              <a:xfrm>
                <a:off x="1517437" y="1255752"/>
                <a:ext cx="4497917" cy="1221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3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3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7437" y="1255752"/>
                <a:ext cx="4497917" cy="1221582"/>
              </a:xfrm>
              <a:prstGeom prst="rect">
                <a:avLst/>
              </a:prstGeom>
              <a:blipFill rotWithShape="1">
                <a:blip r:embed="rId1"/>
                <a:stretch>
                  <a:fillRect l="-9" t="-29" r="14" b="1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135063" y="3379788"/>
          <a:ext cx="280828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公式" r:id="rId2" imgW="1976755" imgH="775335" progId="Equation.3">
                  <p:embed/>
                </p:oleObj>
              </mc:Choice>
              <mc:Fallback>
                <p:oleObj name="公式" r:id="rId2" imgW="1976755" imgH="77533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3379788"/>
                        <a:ext cx="280828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6208713" y="2888456"/>
            <a:ext cx="2592387" cy="1081087"/>
          </a:xfrm>
          <a:prstGeom prst="wedgeRoundRectCallout">
            <a:avLst>
              <a:gd name="adj1" fmla="val -89314"/>
              <a:gd name="adj2" fmla="val 51908"/>
              <a:gd name="adj3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电感元件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VCR</a:t>
            </a:r>
            <a:r>
              <a: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的积分关系</a:t>
            </a:r>
            <a:endParaRPr kumimoji="1"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1841500" y="4531301"/>
          <a:ext cx="3671888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公式" r:id="rId7" imgW="2778125" imgH="996950" progId="Equation.3">
                  <p:embed/>
                </p:oleObj>
              </mc:Choice>
              <mc:Fallback>
                <p:oleObj name="公式" r:id="rId7" imgW="2778125" imgH="99695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4531301"/>
                        <a:ext cx="3671888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1913731" y="5751513"/>
          <a:ext cx="2881313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公式" r:id="rId9" imgW="1959610" imgH="775335" progId="Equation.3">
                  <p:embed/>
                </p:oleObj>
              </mc:Choice>
              <mc:Fallback>
                <p:oleObj name="公式" r:id="rId9" imgW="1959610" imgH="77533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3731" y="5751513"/>
                        <a:ext cx="2881313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/>
          <p:nvPr/>
        </p:nvGrpSpPr>
        <p:grpSpPr bwMode="auto">
          <a:xfrm>
            <a:off x="569913" y="2578100"/>
            <a:ext cx="1663700" cy="850900"/>
            <a:chOff x="385" y="3022"/>
            <a:chExt cx="1019" cy="536"/>
          </a:xfrm>
        </p:grpSpPr>
        <p:pic>
          <p:nvPicPr>
            <p:cNvPr id="13326" name="Picture 13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7" name="Text Box 14"/>
            <p:cNvSpPr txBox="1">
              <a:spLocks noChangeArrowheads="1"/>
            </p:cNvSpPr>
            <p:nvPr/>
          </p:nvSpPr>
          <p:spPr bwMode="auto">
            <a:xfrm>
              <a:off x="793" y="3125"/>
              <a:ext cx="61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b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326671" name="Text Box 15"/>
          <p:cNvSpPr txBox="1">
            <a:spLocks noChangeArrowheads="1"/>
          </p:cNvSpPr>
          <p:nvPr/>
        </p:nvSpPr>
        <p:spPr bwMode="auto">
          <a:xfrm>
            <a:off x="1208088" y="3450453"/>
            <a:ext cx="7200900" cy="13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某一时刻的电感电流值与</a:t>
            </a:r>
            <a:r>
              <a:rPr kumimoji="1" lang="en-US" altLang="zh-CN" sz="2400" b="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-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到该时刻的所有电压值有关，即电感元件有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记忆电压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的作用，电感元件也是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记忆元件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6672" name="Text Box 16"/>
          <p:cNvSpPr txBox="1">
            <a:spLocks noChangeArrowheads="1"/>
          </p:cNvSpPr>
          <p:nvPr/>
        </p:nvSpPr>
        <p:spPr bwMode="auto">
          <a:xfrm>
            <a:off x="1136650" y="5106312"/>
            <a:ext cx="7920038" cy="138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研究某一初始时刻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0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en-US" altLang="zh-CN" sz="2400" baseline="-25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以后的电感电流，不需要了解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0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以前的电流，只需知道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0" baseline="-25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时刻开始作用的电压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kumimoji="1" lang="en-US" altLang="zh-CN" sz="2400" i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和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0" baseline="-25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时刻的电流 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zh-CN" altLang="en-US" sz="24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0" baseline="-25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24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kumimoji="1" lang="zh-CN" altLang="en-US" sz="24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sz="2400" b="0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/>
        </p:nvGraphicFramePr>
        <p:xfrm>
          <a:off x="1458913" y="1439047"/>
          <a:ext cx="280828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公式" r:id="rId5" imgW="1976755" imgH="775335" progId="Equation.3">
                  <p:embed/>
                </p:oleObj>
              </mc:Choice>
              <mc:Fallback>
                <p:oleObj name="公式" r:id="rId5" imgW="1976755" imgH="77533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3" y="1439047"/>
                        <a:ext cx="280828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1"/>
          <p:cNvGraphicFramePr>
            <a:graphicFrameLocks noChangeAspect="1"/>
          </p:cNvGraphicFramePr>
          <p:nvPr/>
        </p:nvGraphicFramePr>
        <p:xfrm>
          <a:off x="4267200" y="1374731"/>
          <a:ext cx="2881313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公式" r:id="rId7" imgW="1959610" imgH="775335" progId="Equation.3">
                  <p:embed/>
                </p:oleObj>
              </mc:Choice>
              <mc:Fallback>
                <p:oleObj name="公式" r:id="rId7" imgW="1959610" imgH="77533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374731"/>
                        <a:ext cx="2881313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9"/>
          <p:cNvGrpSpPr/>
          <p:nvPr/>
        </p:nvGrpSpPr>
        <p:grpSpPr bwMode="auto">
          <a:xfrm>
            <a:off x="500857" y="917794"/>
            <a:ext cx="1663700" cy="850900"/>
            <a:chOff x="385" y="3022"/>
            <a:chExt cx="1020" cy="536"/>
          </a:xfrm>
        </p:grpSpPr>
        <p:pic>
          <p:nvPicPr>
            <p:cNvPr id="14354" name="Picture 10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5" name="Text Box 11"/>
            <p:cNvSpPr txBox="1">
              <a:spLocks noChangeArrowheads="1"/>
            </p:cNvSpPr>
            <p:nvPr/>
          </p:nvSpPr>
          <p:spPr bwMode="auto">
            <a:xfrm>
              <a:off x="794" y="3125"/>
              <a:ext cx="61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 dirty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b="0" dirty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14341" name="Text Box 12"/>
          <p:cNvSpPr txBox="1">
            <a:spLocks noChangeArrowheads="1"/>
          </p:cNvSpPr>
          <p:nvPr/>
        </p:nvSpPr>
        <p:spPr bwMode="auto">
          <a:xfrm>
            <a:off x="892970" y="1913156"/>
            <a:ext cx="71628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ClrTx/>
              <a:buSzTx/>
              <a:buFontTx/>
              <a:buAutoNum type="circleNumDbPlain"/>
            </a:pP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当电感的 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kumimoji="1" lang="en-US" altLang="zh-CN" sz="28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为非关联方向时，上述微分和积分表达式前要冠以负号 </a:t>
            </a:r>
            <a:r>
              <a:rPr kumimoji="1"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;</a:t>
            </a:r>
            <a:endParaRPr kumimoji="1" lang="en-US" altLang="zh-CN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4342" name="Object 13"/>
          <p:cNvGraphicFramePr>
            <a:graphicFrameLocks noChangeAspect="1"/>
          </p:cNvGraphicFramePr>
          <p:nvPr/>
        </p:nvGraphicFramePr>
        <p:xfrm>
          <a:off x="1028700" y="3527425"/>
          <a:ext cx="191135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公式" r:id="rId5" imgW="618490" imgH="391795" progId="Equation.3">
                  <p:embed/>
                </p:oleObj>
              </mc:Choice>
              <mc:Fallback>
                <p:oleObj name="公式" r:id="rId5" imgW="618490" imgH="39179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527425"/>
                        <a:ext cx="1911350" cy="122396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14"/>
          <p:cNvGraphicFramePr>
            <a:graphicFrameLocks noChangeAspect="1"/>
          </p:cNvGraphicFramePr>
          <p:nvPr/>
        </p:nvGraphicFramePr>
        <p:xfrm>
          <a:off x="3736975" y="3536950"/>
          <a:ext cx="4075113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公式" r:id="rId7" imgW="2255520" imgH="740410" progId="Equation.3">
                  <p:embed/>
                </p:oleObj>
              </mc:Choice>
              <mc:Fallback>
                <p:oleObj name="公式" r:id="rId7" imgW="2255520" imgH="74041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975" y="3536950"/>
                        <a:ext cx="4075113" cy="12319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Text Box 15"/>
          <p:cNvSpPr txBox="1">
            <a:spLocks noChangeArrowheads="1"/>
          </p:cNvSpPr>
          <p:nvPr/>
        </p:nvSpPr>
        <p:spPr bwMode="auto">
          <a:xfrm>
            <a:off x="892970" y="5275044"/>
            <a:ext cx="78486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ClrTx/>
              <a:buSzTx/>
              <a:buFontTx/>
              <a:buAutoNum type="circleNumDbPlain" startAt="2"/>
            </a:pPr>
            <a:r>
              <a:rPr kumimoji="1" lang="zh-CN" altLang="en-US" sz="28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上式中 </a:t>
            </a:r>
            <a:r>
              <a:rPr kumimoji="1" lang="en-US" altLang="zh-CN" sz="2800" b="0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(t</a:t>
            </a:r>
            <a:r>
              <a:rPr kumimoji="1" lang="en-US" altLang="zh-CN" sz="2800" b="0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8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称为电感电流的初始值，它反映电感初始时刻的储能状况，也称为初始状态。       </a:t>
            </a:r>
            <a:endParaRPr kumimoji="1" lang="zh-CN" altLang="en-US" sz="280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13" name="Text Box 9"/>
          <p:cNvSpPr txBox="1">
            <a:spLocks noChangeArrowheads="1"/>
          </p:cNvSpPr>
          <p:nvPr/>
        </p:nvSpPr>
        <p:spPr bwMode="auto">
          <a:xfrm>
            <a:off x="370682" y="1012825"/>
            <a:ext cx="4392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楷体_GB2312" pitchFamily="49" charset="-122"/>
                <a:ea typeface="楷体_GB2312" pitchFamily="49" charset="-122"/>
              </a:rPr>
              <a:t>4.</a:t>
            </a:r>
            <a:r>
              <a:rPr kumimoji="1" lang="zh-CN" altLang="en-US" dirty="0">
                <a:latin typeface="楷体_GB2312" pitchFamily="49" charset="-122"/>
                <a:ea typeface="楷体_GB2312" pitchFamily="49" charset="-122"/>
              </a:rPr>
              <a:t>电感的功率和储能</a:t>
            </a:r>
            <a:endParaRPr kumimoji="1"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8714" name="Text Box 10"/>
          <p:cNvSpPr txBox="1">
            <a:spLocks noChangeArrowheads="1"/>
          </p:cNvSpPr>
          <p:nvPr/>
        </p:nvSpPr>
        <p:spPr bwMode="auto">
          <a:xfrm>
            <a:off x="1054100" y="1996430"/>
            <a:ext cx="1512888" cy="547688"/>
          </a:xfrm>
          <a:prstGeom prst="rect">
            <a:avLst/>
          </a:prstGeom>
          <a:noFill/>
          <a:ln w="2857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0">
                <a:solidFill>
                  <a:srgbClr val="FF99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0">
                <a:solidFill>
                  <a:srgbClr val="FF99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功率</a:t>
            </a:r>
            <a:endParaRPr kumimoji="1" lang="zh-CN" altLang="en-US" sz="2800" b="0">
              <a:solidFill>
                <a:srgbClr val="FF9900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328715" name="Object 11"/>
          <p:cNvGraphicFramePr>
            <a:graphicFrameLocks noChangeAspect="1"/>
          </p:cNvGraphicFramePr>
          <p:nvPr/>
        </p:nvGraphicFramePr>
        <p:xfrm>
          <a:off x="2678113" y="1574373"/>
          <a:ext cx="29591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公式" r:id="rId4" imgW="966470" imgH="391795" progId="Equation.3">
                  <p:embed/>
                </p:oleObj>
              </mc:Choice>
              <mc:Fallback>
                <p:oleObj name="公式" r:id="rId4" imgW="966470" imgH="39179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1574373"/>
                        <a:ext cx="2959100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16" name="AutoShape 12"/>
          <p:cNvSpPr>
            <a:spLocks noChangeArrowheads="1"/>
          </p:cNvSpPr>
          <p:nvPr/>
        </p:nvSpPr>
        <p:spPr bwMode="auto">
          <a:xfrm>
            <a:off x="6454775" y="1652160"/>
            <a:ext cx="2159000" cy="1079500"/>
          </a:xfrm>
          <a:prstGeom prst="wedgeRectCallout">
            <a:avLst>
              <a:gd name="adj1" fmla="val -86472"/>
              <a:gd name="adj2" fmla="val 8971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、 </a:t>
            </a:r>
            <a:r>
              <a:rPr kumimoji="1" lang="en-US" altLang="zh-CN" sz="2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取关联参考方向</a:t>
            </a:r>
            <a:endParaRPr kumimoji="1"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8717" name="Text Box 13"/>
          <p:cNvSpPr txBox="1">
            <a:spLocks noChangeArrowheads="1"/>
          </p:cNvSpPr>
          <p:nvPr/>
        </p:nvSpPr>
        <p:spPr bwMode="auto">
          <a:xfrm>
            <a:off x="1309687" y="3097833"/>
            <a:ext cx="6983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AutoNum type="circleNumDbPlain"/>
            </a:pPr>
            <a:r>
              <a:rPr kumimoji="1" lang="zh-CN" altLang="en-US" sz="24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当电流增大</a:t>
            </a:r>
            <a:r>
              <a:rPr kumimoji="1" lang="zh-CN" altLang="en-US" sz="2400" i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400" b="0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p&gt;0</a:t>
            </a:r>
            <a:r>
              <a:rPr kumimoji="1" lang="en-US" altLang="zh-CN" sz="2400" b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kumimoji="1" lang="en-US" altLang="zh-CN" sz="24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电感吸收功率。</a:t>
            </a:r>
            <a:endParaRPr kumimoji="1" lang="zh-CN" altLang="en-US" sz="240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8718" name="Text Box 14"/>
          <p:cNvSpPr txBox="1">
            <a:spLocks noChangeArrowheads="1"/>
          </p:cNvSpPr>
          <p:nvPr/>
        </p:nvSpPr>
        <p:spPr bwMode="auto">
          <a:xfrm>
            <a:off x="1309687" y="3674095"/>
            <a:ext cx="7127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当电流减小，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</a:t>
            </a:r>
            <a:r>
              <a:rPr kumimoji="1" lang="en-US" altLang="zh-CN" sz="24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&lt;0</a:t>
            </a:r>
            <a:r>
              <a:rPr kumimoji="1" lang="en-US" altLang="zh-CN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电感发出功率。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8719" name="Text Box 15"/>
          <p:cNvSpPr txBox="1">
            <a:spLocks noChangeArrowheads="1"/>
          </p:cNvSpPr>
          <p:nvPr/>
        </p:nvSpPr>
        <p:spPr bwMode="auto">
          <a:xfrm>
            <a:off x="838200" y="4689475"/>
            <a:ext cx="8070850" cy="143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电感能在一段时间内吸收外部供给的能量转化为磁场能量储存起来，在另一段时间内又把能量释放回电路，因此电感元件是无源元件、是储能元件，它本身不消耗能量。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213" y="85949"/>
            <a:ext cx="3484997" cy="987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AAZHXZ0.jp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>
            <a:fillRect/>
          </a:stretch>
        </p:blipFill>
        <p:spPr bwMode="auto">
          <a:xfrm>
            <a:off x="1300162" y="846932"/>
            <a:ext cx="7488237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2" descr="AAAZHYA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765028"/>
            <a:ext cx="763270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2" descr="AAAZHYB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878388"/>
            <a:ext cx="7488237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0" y="688975"/>
            <a:ext cx="14033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例：</a:t>
            </a:r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AEHZYE0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89000"/>
            <a:ext cx="78486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18" descr="蓝色面巾纸"/>
          <p:cNvSpPr>
            <a:spLocks noChangeArrowheads="1"/>
          </p:cNvSpPr>
          <p:nvPr/>
        </p:nvSpPr>
        <p:spPr bwMode="auto">
          <a:xfrm>
            <a:off x="4273550" y="3440906"/>
            <a:ext cx="2376488" cy="649288"/>
          </a:xfrm>
          <a:prstGeom prst="wedgeEllipseCallout">
            <a:avLst>
              <a:gd name="adj1" fmla="val -119699"/>
              <a:gd name="adj2" fmla="val 11234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 algn="ctr">
            <a:solidFill>
              <a:srgbClr val="00FFFF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吸收功率</a:t>
            </a:r>
            <a:endParaRPr kumimoji="1" lang="zh-CN" altLang="en-US" sz="280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" name="AutoShape 19" descr="蓝色面巾纸"/>
          <p:cNvSpPr>
            <a:spLocks noChangeArrowheads="1"/>
          </p:cNvSpPr>
          <p:nvPr/>
        </p:nvSpPr>
        <p:spPr bwMode="auto">
          <a:xfrm>
            <a:off x="4044950" y="5583238"/>
            <a:ext cx="2376488" cy="647700"/>
          </a:xfrm>
          <a:prstGeom prst="wedgeEllipseCallout">
            <a:avLst>
              <a:gd name="adj1" fmla="val -56144"/>
              <a:gd name="adj2" fmla="val -118870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 algn="ctr">
            <a:solidFill>
              <a:srgbClr val="00FFFF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发出功率</a:t>
            </a:r>
            <a:endParaRPr kumimoji="1" lang="zh-CN" altLang="en-US" sz="2800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Text Box 2"/>
          <p:cNvSpPr txBox="1">
            <a:spLocks noChangeArrowheads="1"/>
          </p:cNvSpPr>
          <p:nvPr/>
        </p:nvSpPr>
        <p:spPr bwMode="auto">
          <a:xfrm>
            <a:off x="1395413" y="4549775"/>
            <a:ext cx="52562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2800" b="0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到 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电感储能的变化量：</a:t>
            </a:r>
            <a:endParaRPr kumimoji="1"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30755" name="Object 3"/>
          <p:cNvGraphicFramePr>
            <a:graphicFrameLocks noChangeAspect="1"/>
          </p:cNvGraphicFramePr>
          <p:nvPr/>
        </p:nvGraphicFramePr>
        <p:xfrm>
          <a:off x="1827212" y="5280600"/>
          <a:ext cx="4392613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公式" r:id="rId4" imgW="1541145" imgH="374650" progId="Equation.3">
                  <p:embed/>
                </p:oleObj>
              </mc:Choice>
              <mc:Fallback>
                <p:oleObj name="公式" r:id="rId4" imgW="1541145" imgH="37465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2" y="5280600"/>
                        <a:ext cx="4392613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6" name="Object 4"/>
          <p:cNvGraphicFramePr>
            <a:graphicFrameLocks noChangeAspect="1"/>
          </p:cNvGraphicFramePr>
          <p:nvPr/>
        </p:nvGraphicFramePr>
        <p:xfrm>
          <a:off x="1338263" y="2028825"/>
          <a:ext cx="501015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公式" r:id="rId6" imgW="1802765" imgH="443865" progId="Equation.3">
                  <p:embed/>
                </p:oleObj>
              </mc:Choice>
              <mc:Fallback>
                <p:oleObj name="公式" r:id="rId6" imgW="1802765" imgH="44386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63" y="2028825"/>
                        <a:ext cx="501015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57" name="Text Box 5"/>
          <p:cNvSpPr txBox="1">
            <a:spLocks noChangeArrowheads="1"/>
          </p:cNvSpPr>
          <p:nvPr/>
        </p:nvSpPr>
        <p:spPr bwMode="auto">
          <a:xfrm>
            <a:off x="708025" y="1265237"/>
            <a:ext cx="3024187" cy="547688"/>
          </a:xfrm>
          <a:prstGeom prst="rect">
            <a:avLst/>
          </a:prstGeom>
          <a:noFill/>
          <a:ln w="2857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电感的储能</a:t>
            </a:r>
            <a:endParaRPr kumimoji="1" lang="zh-CN" altLang="en-US" sz="2800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0764" name="Object 12"/>
              <p:cNvSpPr txBox="1"/>
              <p:nvPr/>
            </p:nvSpPr>
            <p:spPr bwMode="auto">
              <a:xfrm>
                <a:off x="5588000" y="3355975"/>
                <a:ext cx="1657350" cy="10175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30764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8000" y="3355975"/>
                <a:ext cx="1657350" cy="1017588"/>
              </a:xfrm>
              <a:prstGeom prst="rect">
                <a:avLst/>
              </a:prstGeom>
              <a:blipFill rotWithShape="1">
                <a:blip r:embed="rId8"/>
                <a:stretch>
                  <a:fillRect b="3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0765" name="Object 13"/>
          <p:cNvGraphicFramePr>
            <a:graphicFrameLocks noChangeAspect="1"/>
          </p:cNvGraphicFramePr>
          <p:nvPr/>
        </p:nvGraphicFramePr>
        <p:xfrm>
          <a:off x="1898650" y="3324225"/>
          <a:ext cx="366712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公式" r:id="rId9" imgW="1437005" imgH="374650" progId="Equation.3">
                  <p:embed/>
                </p:oleObj>
              </mc:Choice>
              <mc:Fallback>
                <p:oleObj name="公式" r:id="rId9" imgW="1437005" imgH="37465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3324225"/>
                        <a:ext cx="366712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6" name="Line 14"/>
          <p:cNvSpPr>
            <a:spLocks noChangeShapeType="1"/>
          </p:cNvSpPr>
          <p:nvPr/>
        </p:nvSpPr>
        <p:spPr bwMode="auto">
          <a:xfrm flipV="1">
            <a:off x="3843338" y="3252788"/>
            <a:ext cx="935037" cy="1223962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21" name="Object 11"/>
          <p:cNvGraphicFramePr>
            <a:graphicFrameLocks noChangeAspect="1"/>
          </p:cNvGraphicFramePr>
          <p:nvPr/>
        </p:nvGraphicFramePr>
        <p:xfrm>
          <a:off x="5122863" y="646331"/>
          <a:ext cx="29591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公式" r:id="rId11" imgW="966470" imgH="391795" progId="Equation.3">
                  <p:embed/>
                </p:oleObj>
              </mc:Choice>
              <mc:Fallback>
                <p:oleObj name="公式" r:id="rId11" imgW="966470" imgH="39179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63" y="646331"/>
                        <a:ext cx="2959100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12"/>
          <p:cNvSpPr>
            <a:spLocks noChangeArrowheads="1"/>
          </p:cNvSpPr>
          <p:nvPr/>
        </p:nvSpPr>
        <p:spPr bwMode="auto">
          <a:xfrm>
            <a:off x="6515894" y="4476750"/>
            <a:ext cx="2159000" cy="1079500"/>
          </a:xfrm>
          <a:prstGeom prst="wedgeRectCallout">
            <a:avLst>
              <a:gd name="adj1" fmla="val -91325"/>
              <a:gd name="adj2" fmla="val -75882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此时电感刚做出来，没电流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Text Box 2"/>
          <p:cNvSpPr txBox="1">
            <a:spLocks noChangeArrowheads="1"/>
          </p:cNvSpPr>
          <p:nvPr/>
        </p:nvSpPr>
        <p:spPr bwMode="auto">
          <a:xfrm>
            <a:off x="977900" y="4211909"/>
            <a:ext cx="7848600" cy="149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30000"/>
              </a:spcBef>
              <a:buClrTx/>
              <a:buSzTx/>
              <a:buFontTx/>
              <a:buAutoNum type="circleNumDbPlain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电感的储能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只与当时的电流值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有关，实际电感电流不能跃变，反映了实际储能不能跃变。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Tx/>
              <a:buSzTx/>
              <a:buFontTx/>
              <a:buAutoNum type="circleNumDbPlain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电感储存的能量一定大于或等于零。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2846388" y="1756814"/>
          <a:ext cx="3167062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公式" r:id="rId4" imgW="1088390" imgH="374650" progId="Equation.3">
                  <p:embed/>
                </p:oleObj>
              </mc:Choice>
              <mc:Fallback>
                <p:oleObj name="公式" r:id="rId4" imgW="1088390" imgH="37465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388" y="1756814"/>
                        <a:ext cx="3167062" cy="115411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FF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0"/>
          <p:cNvGrpSpPr/>
          <p:nvPr/>
        </p:nvGrpSpPr>
        <p:grpSpPr bwMode="auto">
          <a:xfrm>
            <a:off x="661195" y="3003550"/>
            <a:ext cx="1663700" cy="850900"/>
            <a:chOff x="385" y="3022"/>
            <a:chExt cx="1019" cy="536"/>
          </a:xfrm>
        </p:grpSpPr>
        <p:pic>
          <p:nvPicPr>
            <p:cNvPr id="17418" name="Picture 11" descr="1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9" name="Text Box 12"/>
            <p:cNvSpPr txBox="1">
              <a:spLocks noChangeArrowheads="1"/>
            </p:cNvSpPr>
            <p:nvPr/>
          </p:nvSpPr>
          <p:spPr bwMode="auto">
            <a:xfrm>
              <a:off x="793" y="3125"/>
              <a:ext cx="61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b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Text Box 2"/>
          <p:cNvSpPr txBox="1">
            <a:spLocks noChangeArrowheads="1"/>
          </p:cNvSpPr>
          <p:nvPr/>
        </p:nvSpPr>
        <p:spPr bwMode="auto">
          <a:xfrm>
            <a:off x="660400" y="1592263"/>
            <a:ext cx="4032250" cy="547687"/>
          </a:xfrm>
          <a:prstGeom prst="rect">
            <a:avLst/>
          </a:prstGeom>
          <a:noFill/>
          <a:ln w="2857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实际电感线圈的模型</a:t>
            </a:r>
            <a:endParaRPr kumimoji="1" lang="zh-CN" altLang="en-US" sz="2800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48"/>
          <p:cNvGrpSpPr/>
          <p:nvPr/>
        </p:nvGrpSpPr>
        <p:grpSpPr bwMode="auto">
          <a:xfrm>
            <a:off x="884238" y="4371975"/>
            <a:ext cx="3457575" cy="1630363"/>
            <a:chOff x="521" y="2050"/>
            <a:chExt cx="2178" cy="1027"/>
          </a:xfrm>
        </p:grpSpPr>
        <p:sp>
          <p:nvSpPr>
            <p:cNvPr id="18458" name="Text Box 9"/>
            <p:cNvSpPr txBox="1">
              <a:spLocks noChangeArrowheads="1"/>
            </p:cNvSpPr>
            <p:nvPr/>
          </p:nvSpPr>
          <p:spPr bwMode="auto">
            <a:xfrm>
              <a:off x="1499" y="2050"/>
              <a:ext cx="2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59" name="Line 10"/>
            <p:cNvSpPr>
              <a:spLocks noChangeShapeType="1"/>
            </p:cNvSpPr>
            <p:nvPr/>
          </p:nvSpPr>
          <p:spPr bwMode="auto">
            <a:xfrm flipH="1" flipV="1">
              <a:off x="793" y="2600"/>
              <a:ext cx="545" cy="14"/>
            </a:xfrm>
            <a:prstGeom prst="line">
              <a:avLst/>
            </a:prstGeom>
            <a:noFill/>
            <a:ln w="4445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0" name="Line 11"/>
            <p:cNvSpPr>
              <a:spLocks noChangeShapeType="1"/>
            </p:cNvSpPr>
            <p:nvPr/>
          </p:nvSpPr>
          <p:spPr bwMode="auto">
            <a:xfrm>
              <a:off x="2109" y="2614"/>
              <a:ext cx="408" cy="0"/>
            </a:xfrm>
            <a:prstGeom prst="line">
              <a:avLst/>
            </a:prstGeom>
            <a:noFill/>
            <a:ln w="4445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Oval 12"/>
            <p:cNvSpPr>
              <a:spLocks noChangeArrowheads="1"/>
            </p:cNvSpPr>
            <p:nvPr/>
          </p:nvSpPr>
          <p:spPr bwMode="auto">
            <a:xfrm>
              <a:off x="702" y="2567"/>
              <a:ext cx="91" cy="7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18462" name="Oval 13"/>
            <p:cNvSpPr>
              <a:spLocks noChangeArrowheads="1"/>
            </p:cNvSpPr>
            <p:nvPr/>
          </p:nvSpPr>
          <p:spPr bwMode="auto">
            <a:xfrm>
              <a:off x="2517" y="2568"/>
              <a:ext cx="91" cy="7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18463" name="Text Box 14"/>
            <p:cNvSpPr txBox="1">
              <a:spLocks noChangeArrowheads="1"/>
            </p:cNvSpPr>
            <p:nvPr/>
          </p:nvSpPr>
          <p:spPr bwMode="auto">
            <a:xfrm>
              <a:off x="521" y="2614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64" name="Text Box 15"/>
            <p:cNvSpPr txBox="1">
              <a:spLocks noChangeArrowheads="1"/>
            </p:cNvSpPr>
            <p:nvPr/>
          </p:nvSpPr>
          <p:spPr bwMode="auto">
            <a:xfrm>
              <a:off x="2336" y="2659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65" name="Text Box 16"/>
            <p:cNvSpPr txBox="1">
              <a:spLocks noChangeArrowheads="1"/>
            </p:cNvSpPr>
            <p:nvPr/>
          </p:nvSpPr>
          <p:spPr bwMode="auto">
            <a:xfrm>
              <a:off x="1383" y="2750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66" name="Text Box 17"/>
            <p:cNvSpPr txBox="1">
              <a:spLocks noChangeArrowheads="1"/>
            </p:cNvSpPr>
            <p:nvPr/>
          </p:nvSpPr>
          <p:spPr bwMode="auto">
            <a:xfrm>
              <a:off x="1066" y="2205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G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67" name="Line 18"/>
            <p:cNvSpPr>
              <a:spLocks noChangeShapeType="1"/>
            </p:cNvSpPr>
            <p:nvPr/>
          </p:nvSpPr>
          <p:spPr bwMode="auto">
            <a:xfrm>
              <a:off x="612" y="2478"/>
              <a:ext cx="318" cy="0"/>
            </a:xfrm>
            <a:prstGeom prst="line">
              <a:avLst/>
            </a:prstGeom>
            <a:noFill/>
            <a:ln w="28575" cap="sq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Rectangle 22"/>
            <p:cNvSpPr>
              <a:spLocks noChangeArrowheads="1"/>
            </p:cNvSpPr>
            <p:nvPr/>
          </p:nvSpPr>
          <p:spPr bwMode="auto">
            <a:xfrm>
              <a:off x="973" y="2536"/>
              <a:ext cx="362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18469" name="Object 38"/>
            <p:cNvGraphicFramePr>
              <a:graphicFrameLocks noChangeAspect="1"/>
            </p:cNvGraphicFramePr>
            <p:nvPr/>
          </p:nvGraphicFramePr>
          <p:xfrm>
            <a:off x="1338" y="2478"/>
            <a:ext cx="817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4" name="Visio" r:id="rId4" imgW="895350" imgH="123825" progId="Visio.Drawing.6">
                    <p:embed/>
                  </p:oleObj>
                </mc:Choice>
                <mc:Fallback>
                  <p:oleObj name="Visio" r:id="rId4" imgW="895350" imgH="123825" progId="Visio.Drawing.6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3508" r="23584" b="-12411"/>
                        <a:stretch>
                          <a:fillRect/>
                        </a:stretch>
                      </p:blipFill>
                      <p:spPr bwMode="auto">
                        <a:xfrm>
                          <a:off x="1338" y="2478"/>
                          <a:ext cx="817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78"/>
          <p:cNvGrpSpPr/>
          <p:nvPr/>
        </p:nvGrpSpPr>
        <p:grpSpPr bwMode="auto">
          <a:xfrm>
            <a:off x="1173163" y="2560638"/>
            <a:ext cx="2952750" cy="1338262"/>
            <a:chOff x="703" y="754"/>
            <a:chExt cx="1860" cy="843"/>
          </a:xfrm>
        </p:grpSpPr>
        <p:graphicFrame>
          <p:nvGraphicFramePr>
            <p:cNvPr id="18451" name="Object 41"/>
            <p:cNvGraphicFramePr>
              <a:graphicFrameLocks noChangeAspect="1"/>
            </p:cNvGraphicFramePr>
            <p:nvPr/>
          </p:nvGraphicFramePr>
          <p:xfrm>
            <a:off x="737" y="991"/>
            <a:ext cx="182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5" name="Visio" r:id="rId6" imgW="895350" imgH="123825" progId="Visio.Drawing.6">
                    <p:embed/>
                  </p:oleObj>
                </mc:Choice>
                <mc:Fallback>
                  <p:oleObj name="Visio" r:id="rId6" imgW="895350" imgH="123825" progId="Visio.Drawing.6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7" y="991"/>
                          <a:ext cx="1826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2" name="AutoShape 42"/>
            <p:cNvSpPr>
              <a:spLocks noChangeArrowheads="1"/>
            </p:cNvSpPr>
            <p:nvPr/>
          </p:nvSpPr>
          <p:spPr bwMode="auto">
            <a:xfrm>
              <a:off x="940" y="1024"/>
              <a:ext cx="305" cy="68"/>
            </a:xfrm>
            <a:prstGeom prst="rightArrow">
              <a:avLst>
                <a:gd name="adj1" fmla="val 50000"/>
                <a:gd name="adj2" fmla="val 112132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18453" name="Text Box 43"/>
            <p:cNvSpPr txBox="1">
              <a:spLocks noChangeArrowheads="1"/>
            </p:cNvSpPr>
            <p:nvPr/>
          </p:nvSpPr>
          <p:spPr bwMode="auto">
            <a:xfrm>
              <a:off x="703" y="1193"/>
              <a:ext cx="28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600" b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3600" b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8454" name="Text Box 44"/>
            <p:cNvSpPr txBox="1">
              <a:spLocks noChangeArrowheads="1"/>
            </p:cNvSpPr>
            <p:nvPr/>
          </p:nvSpPr>
          <p:spPr bwMode="auto">
            <a:xfrm>
              <a:off x="2277" y="1193"/>
              <a:ext cx="28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ea typeface="楷体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55" name="Text Box 45"/>
            <p:cNvSpPr txBox="1">
              <a:spLocks noChangeArrowheads="1"/>
            </p:cNvSpPr>
            <p:nvPr/>
          </p:nvSpPr>
          <p:spPr bwMode="auto">
            <a:xfrm>
              <a:off x="1335" y="1193"/>
              <a:ext cx="49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)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56" name="Text Box 46"/>
            <p:cNvSpPr txBox="1">
              <a:spLocks noChangeArrowheads="1"/>
            </p:cNvSpPr>
            <p:nvPr/>
          </p:nvSpPr>
          <p:spPr bwMode="auto">
            <a:xfrm>
              <a:off x="940" y="788"/>
              <a:ext cx="27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57" name="Text Box 47"/>
            <p:cNvSpPr txBox="1">
              <a:spLocks noChangeArrowheads="1"/>
            </p:cNvSpPr>
            <p:nvPr/>
          </p:nvSpPr>
          <p:spPr bwMode="auto">
            <a:xfrm>
              <a:off x="1413" y="754"/>
              <a:ext cx="37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6" name="Group 79"/>
          <p:cNvGrpSpPr/>
          <p:nvPr/>
        </p:nvGrpSpPr>
        <p:grpSpPr bwMode="auto">
          <a:xfrm>
            <a:off x="5205413" y="2746375"/>
            <a:ext cx="3313112" cy="2349500"/>
            <a:chOff x="3152" y="916"/>
            <a:chExt cx="2087" cy="1480"/>
          </a:xfrm>
        </p:grpSpPr>
        <p:sp>
          <p:nvSpPr>
            <p:cNvPr id="18443" name="Line 33"/>
            <p:cNvSpPr>
              <a:spLocks noChangeShapeType="1"/>
            </p:cNvSpPr>
            <p:nvPr/>
          </p:nvSpPr>
          <p:spPr bwMode="auto">
            <a:xfrm flipV="1">
              <a:off x="3198" y="1797"/>
              <a:ext cx="0" cy="227"/>
            </a:xfrm>
            <a:prstGeom prst="line">
              <a:avLst/>
            </a:prstGeom>
            <a:noFill/>
            <a:ln w="28575" cap="sq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4" name="Text Box 55"/>
            <p:cNvSpPr txBox="1">
              <a:spLocks noChangeArrowheads="1"/>
            </p:cNvSpPr>
            <p:nvPr/>
          </p:nvSpPr>
          <p:spPr bwMode="auto">
            <a:xfrm>
              <a:off x="3152" y="2024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8445" name="Object 62"/>
            <p:cNvGraphicFramePr>
              <a:graphicFrameLocks noChangeAspect="1"/>
            </p:cNvGraphicFramePr>
            <p:nvPr/>
          </p:nvGraphicFramePr>
          <p:xfrm>
            <a:off x="3243" y="1253"/>
            <a:ext cx="1905" cy="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6" name="Visio" r:id="rId7" imgW="993140" imgH="451485" progId="Visio.Drawing.6">
                    <p:embed/>
                  </p:oleObj>
                </mc:Choice>
                <mc:Fallback>
                  <p:oleObj name="Visio" r:id="rId7" imgW="993140" imgH="451485" progId="Visio.Drawing.6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1253"/>
                          <a:ext cx="1905" cy="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6" name="Text Box 64"/>
            <p:cNvSpPr txBox="1">
              <a:spLocks noChangeArrowheads="1"/>
            </p:cNvSpPr>
            <p:nvPr/>
          </p:nvSpPr>
          <p:spPr bwMode="auto">
            <a:xfrm>
              <a:off x="3651" y="916"/>
              <a:ext cx="2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47" name="Text Box 70"/>
            <p:cNvSpPr txBox="1">
              <a:spLocks noChangeArrowheads="1"/>
            </p:cNvSpPr>
            <p:nvPr/>
          </p:nvSpPr>
          <p:spPr bwMode="auto">
            <a:xfrm>
              <a:off x="4876" y="2024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48" name="Text Box 71"/>
            <p:cNvSpPr txBox="1">
              <a:spLocks noChangeArrowheads="1"/>
            </p:cNvSpPr>
            <p:nvPr/>
          </p:nvSpPr>
          <p:spPr bwMode="auto">
            <a:xfrm>
              <a:off x="4014" y="2069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49" name="Text Box 72"/>
            <p:cNvSpPr txBox="1">
              <a:spLocks noChangeArrowheads="1"/>
            </p:cNvSpPr>
            <p:nvPr/>
          </p:nvSpPr>
          <p:spPr bwMode="auto">
            <a:xfrm>
              <a:off x="4422" y="981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G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8450" name="Text Box 76"/>
            <p:cNvSpPr txBox="1">
              <a:spLocks noChangeArrowheads="1"/>
            </p:cNvSpPr>
            <p:nvPr/>
          </p:nvSpPr>
          <p:spPr bwMode="auto">
            <a:xfrm>
              <a:off x="3787" y="1823"/>
              <a:ext cx="2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5564188" y="5414963"/>
            <a:ext cx="3314699" cy="461665"/>
          </a:xfrm>
          <a:prstGeom prst="rect">
            <a:avLst/>
          </a:prstGeom>
          <a:noFill/>
          <a:ln w="2857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None/>
            </a:pPr>
            <a:r>
              <a:rPr kumimoji="1" lang="zh-CN" altLang="en-US" sz="2400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高频情况电容不能忽略</a:t>
            </a:r>
            <a:endParaRPr kumimoji="1" lang="zh-CN" altLang="en-US" sz="2400" dirty="0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8" descr="seco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64671" r="50403" b="2490"/>
          <a:stretch>
            <a:fillRect/>
          </a:stretch>
        </p:blipFill>
        <p:spPr bwMode="auto">
          <a:xfrm>
            <a:off x="1547812" y="4191000"/>
            <a:ext cx="604837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9" descr="seco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" t="10455" r="52705" b="54901"/>
          <a:stretch>
            <a:fillRect/>
          </a:stretch>
        </p:blipFill>
        <p:spPr bwMode="auto">
          <a:xfrm>
            <a:off x="1691481" y="1171575"/>
            <a:ext cx="5761037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Text Box 10" descr="斜纹布"/>
          <p:cNvSpPr txBox="1">
            <a:spLocks noChangeArrowheads="1"/>
          </p:cNvSpPr>
          <p:nvPr/>
        </p:nvSpPr>
        <p:spPr bwMode="auto">
          <a:xfrm>
            <a:off x="3059906" y="3475038"/>
            <a:ext cx="2951162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贴片型功率电感</a:t>
            </a:r>
            <a:endParaRPr kumimoji="1" lang="zh-CN" altLang="en-US" sz="28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1511" name="Text Box 11" descr="斜纹布"/>
          <p:cNvSpPr txBox="1">
            <a:spLocks noChangeArrowheads="1"/>
          </p:cNvSpPr>
          <p:nvPr/>
        </p:nvSpPr>
        <p:spPr bwMode="auto">
          <a:xfrm>
            <a:off x="3132137" y="6278563"/>
            <a:ext cx="2951162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贴片电感</a:t>
            </a:r>
            <a:endParaRPr kumimoji="1" lang="zh-CN" altLang="en-US" sz="280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Text Box 2"/>
          <p:cNvSpPr txBox="1">
            <a:spLocks noChangeArrowheads="1"/>
          </p:cNvSpPr>
          <p:nvPr/>
        </p:nvSpPr>
        <p:spPr bwMode="auto">
          <a:xfrm>
            <a:off x="993775" y="1704082"/>
            <a:ext cx="72723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742950" indent="-742950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电感元件的特性</a:t>
            </a:r>
            <a:endParaRPr kumimoji="1" lang="en-US" altLang="zh-CN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（储能元件、动态元件、无源元件）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5075" name="Text Box 3"/>
          <p:cNvSpPr txBox="1">
            <a:spLocks noChangeArrowheads="1"/>
          </p:cNvSpPr>
          <p:nvPr/>
        </p:nvSpPr>
        <p:spPr bwMode="auto">
          <a:xfrm>
            <a:off x="993775" y="4283452"/>
            <a:ext cx="6769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3. 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电感、电容的串并联等效</a:t>
            </a:r>
            <a:endParaRPr kumimoji="1" lang="zh-CN" altLang="en-US" sz="20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5076" name="Rectangle 4"/>
          <p:cNvSpPr>
            <a:spLocks noChangeArrowheads="1"/>
          </p:cNvSpPr>
          <p:nvPr/>
        </p:nvSpPr>
        <p:spPr bwMode="auto">
          <a:xfrm>
            <a:off x="611188" y="700088"/>
            <a:ext cx="2132012" cy="641350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l"/>
            </a:pPr>
            <a:r>
              <a:rPr kumimoji="1" lang="en-US" altLang="zh-CN" sz="36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 pitchFamily="2" charset="2"/>
              </a:rPr>
              <a:t> </a:t>
            </a:r>
            <a:r>
              <a:rPr kumimoji="1" lang="zh-CN" altLang="en-US" sz="3600">
                <a:latin typeface="楷体_GB2312" pitchFamily="49" charset="-122"/>
                <a:ea typeface="楷体_GB2312" pitchFamily="49" charset="-122"/>
              </a:rPr>
              <a:t>重点</a:t>
            </a:r>
            <a:r>
              <a:rPr kumimoji="1" lang="zh-CN" altLang="en-US" sz="36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5078" name="Text Box 6"/>
          <p:cNvSpPr txBox="1">
            <a:spLocks noChangeArrowheads="1"/>
          </p:cNvSpPr>
          <p:nvPr/>
        </p:nvSpPr>
        <p:spPr bwMode="auto">
          <a:xfrm>
            <a:off x="993775" y="2993767"/>
            <a:ext cx="70580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2. 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电容元件的特性</a:t>
            </a:r>
            <a:endParaRPr kumimoji="1" lang="en-US" altLang="zh-CN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（储能元件、动态元件、无源元件）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93776" y="5080694"/>
            <a:ext cx="67691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4. 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互感元件的特性</a:t>
            </a:r>
            <a:endParaRPr kumimoji="1" lang="en-US" altLang="zh-CN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400">
                <a:latin typeface="楷体_GB2312" pitchFamily="49" charset="-122"/>
                <a:ea typeface="楷体_GB2312" pitchFamily="49" charset="-122"/>
              </a:rPr>
              <a:t>（耦合元件、储能元件、动态元件、无源元件）</a:t>
            </a:r>
            <a:endParaRPr kumimoji="1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8" descr="seco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8" t="63368" r="2419" b="4079"/>
          <a:stretch>
            <a:fillRect/>
          </a:stretch>
        </p:blipFill>
        <p:spPr bwMode="auto">
          <a:xfrm>
            <a:off x="4794250" y="4105275"/>
            <a:ext cx="3238500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9" descr="斜纹布"/>
          <p:cNvSpPr txBox="1">
            <a:spLocks noChangeArrowheads="1"/>
          </p:cNvSpPr>
          <p:nvPr/>
        </p:nvSpPr>
        <p:spPr bwMode="auto">
          <a:xfrm>
            <a:off x="1411288" y="3529012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贴片型空心线圈</a:t>
            </a:r>
            <a:endParaRPr kumimoji="1" lang="zh-CN" altLang="en-US" sz="28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534" name="Text Box 10" descr="斜纹布"/>
          <p:cNvSpPr txBox="1">
            <a:spLocks noChangeArrowheads="1"/>
          </p:cNvSpPr>
          <p:nvPr/>
        </p:nvSpPr>
        <p:spPr bwMode="auto">
          <a:xfrm>
            <a:off x="4865688" y="3529012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可调式电感</a:t>
            </a:r>
            <a:endParaRPr kumimoji="1" lang="zh-CN" altLang="en-US" sz="28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22535" name="Picture 11" descr="seco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8" t="63406" r="26009" b="4041"/>
          <a:stretch>
            <a:fillRect/>
          </a:stretch>
        </p:blipFill>
        <p:spPr bwMode="auto">
          <a:xfrm>
            <a:off x="1265238" y="4105275"/>
            <a:ext cx="3168650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12" descr="seco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0" t="10271" r="2419" b="55438"/>
          <a:stretch>
            <a:fillRect/>
          </a:stretch>
        </p:blipFill>
        <p:spPr bwMode="auto">
          <a:xfrm>
            <a:off x="4722813" y="1154112"/>
            <a:ext cx="331152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13" descr="seco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1" t="10309" r="28445" b="55438"/>
          <a:stretch>
            <a:fillRect/>
          </a:stretch>
        </p:blipFill>
        <p:spPr bwMode="auto">
          <a:xfrm>
            <a:off x="1265238" y="1154112"/>
            <a:ext cx="3167062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Text Box 14" descr="斜纹布"/>
          <p:cNvSpPr txBox="1">
            <a:spLocks noChangeArrowheads="1"/>
          </p:cNvSpPr>
          <p:nvPr/>
        </p:nvSpPr>
        <p:spPr bwMode="auto">
          <a:xfrm>
            <a:off x="1338263" y="6338887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环形线圈</a:t>
            </a:r>
            <a:endParaRPr kumimoji="1" lang="zh-CN" altLang="en-US" sz="280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539" name="Text Box 15" descr="斜纹布"/>
          <p:cNvSpPr txBox="1">
            <a:spLocks noChangeArrowheads="1"/>
          </p:cNvSpPr>
          <p:nvPr/>
        </p:nvSpPr>
        <p:spPr bwMode="auto">
          <a:xfrm>
            <a:off x="4938713" y="6338887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立式功率型电感</a:t>
            </a:r>
            <a:endParaRPr kumimoji="1" lang="zh-CN" altLang="en-US" sz="280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11" descr="2005051914051373499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01725"/>
            <a:ext cx="32067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2" descr="u=2959381237,508979978&amp;gp=1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101725"/>
            <a:ext cx="3816350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13" descr="斜纹布"/>
          <p:cNvSpPr txBox="1">
            <a:spLocks noChangeArrowheads="1"/>
          </p:cNvSpPr>
          <p:nvPr/>
        </p:nvSpPr>
        <p:spPr bwMode="auto">
          <a:xfrm>
            <a:off x="2795588" y="6213475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电抗器</a:t>
            </a:r>
            <a:endParaRPr kumimoji="1" lang="zh-CN" altLang="en-US" sz="280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9638" name="Picture 6" descr="拆解报告：SlimQ 65W氮化镓USB PD快充充电器SLIMQ-GaN65AC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8"/>
          <a:stretch>
            <a:fillRect/>
          </a:stretch>
        </p:blipFill>
        <p:spPr bwMode="auto">
          <a:xfrm>
            <a:off x="278962" y="900629"/>
            <a:ext cx="490855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984250" y="3676342"/>
            <a:ext cx="7183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共模电感</a:t>
            </a:r>
            <a:r>
              <a:rPr lang="zh-CN" altLang="en-US" dirty="0"/>
              <a:t>用于抑制高速信号线产生的电磁波向外辐射发射</a:t>
            </a:r>
            <a:endParaRPr lang="zh-CN" altLang="en-US" dirty="0"/>
          </a:p>
        </p:txBody>
      </p:sp>
      <p:pic>
        <p:nvPicPr>
          <p:cNvPr id="69640" name="Picture 8" descr="拆解报告：SlimQ 65W氮化镓USB PD快充充电器SLIMQ-GaN65A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5" t="5291" b="9048"/>
          <a:stretch>
            <a:fillRect/>
          </a:stretch>
        </p:blipFill>
        <p:spPr bwMode="auto">
          <a:xfrm>
            <a:off x="5628187" y="900629"/>
            <a:ext cx="3359797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25450" y="4826675"/>
            <a:ext cx="85872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/>
              <a:t>共模电感的滤波电路，</a:t>
            </a:r>
            <a:r>
              <a:rPr lang="en-US" altLang="zh-CN" dirty="0"/>
              <a:t>La</a:t>
            </a:r>
            <a:r>
              <a:rPr lang="zh-CN" altLang="en-US" dirty="0"/>
              <a:t>和</a:t>
            </a:r>
            <a:r>
              <a:rPr lang="en-US" altLang="zh-CN" dirty="0" err="1"/>
              <a:t>Lb</a:t>
            </a:r>
            <a:r>
              <a:rPr lang="zh-CN" altLang="en-US" dirty="0"/>
              <a:t>就是共模电感线圈。这</a:t>
            </a:r>
            <a:r>
              <a:rPr lang="zh-CN" altLang="en-US" dirty="0">
                <a:solidFill>
                  <a:srgbClr val="FFFF00"/>
                </a:solidFill>
              </a:rPr>
              <a:t>两个线圈绕在同一铁芯上，匝数和相位都相同</a:t>
            </a:r>
            <a:r>
              <a:rPr lang="en-US" altLang="zh-CN" dirty="0">
                <a:solidFill>
                  <a:srgbClr val="FFFF00"/>
                </a:solidFill>
              </a:rPr>
              <a:t>(</a:t>
            </a:r>
            <a:r>
              <a:rPr lang="zh-CN" altLang="en-US" dirty="0">
                <a:solidFill>
                  <a:srgbClr val="FFFF00"/>
                </a:solidFill>
              </a:rPr>
              <a:t>绕制反向</a:t>
            </a:r>
            <a:r>
              <a:rPr lang="en-US" altLang="zh-CN" dirty="0">
                <a:solidFill>
                  <a:srgbClr val="FFFF00"/>
                </a:solidFill>
              </a:rPr>
              <a:t>)</a:t>
            </a:r>
            <a:r>
              <a:rPr lang="zh-CN" altLang="en-US" dirty="0"/>
              <a:t>。这样，当电路中的</a:t>
            </a:r>
            <a:r>
              <a:rPr lang="zh-CN" altLang="en-US" dirty="0">
                <a:solidFill>
                  <a:srgbClr val="FFFF00"/>
                </a:solidFill>
              </a:rPr>
              <a:t>正常电流流经共模电感</a:t>
            </a:r>
            <a:r>
              <a:rPr lang="zh-CN" altLang="en-US" dirty="0"/>
              <a:t>时，电流在同相位绕制的电感线圈中产生</a:t>
            </a:r>
            <a:r>
              <a:rPr lang="zh-CN" altLang="en-US" dirty="0">
                <a:solidFill>
                  <a:srgbClr val="FFFF00"/>
                </a:solidFill>
              </a:rPr>
              <a:t>反向的磁场而相互抵消</a:t>
            </a:r>
            <a:r>
              <a:rPr lang="zh-CN" altLang="en-US" dirty="0"/>
              <a:t>，此时正常信号电流主要受线圈电阻的影响</a:t>
            </a:r>
            <a:r>
              <a:rPr lang="en-US" altLang="zh-CN" dirty="0"/>
              <a:t>(</a:t>
            </a:r>
            <a:r>
              <a:rPr lang="zh-CN" altLang="en-US" dirty="0"/>
              <a:t>和少量因漏感造成的阻尼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pPr indent="457200"/>
            <a:r>
              <a:rPr lang="zh-CN" altLang="en-US" dirty="0"/>
              <a:t>当有</a:t>
            </a:r>
            <a:r>
              <a:rPr lang="zh-CN" altLang="en-US" dirty="0">
                <a:solidFill>
                  <a:srgbClr val="FFFF00"/>
                </a:solidFill>
              </a:rPr>
              <a:t>共模电流流经线圈</a:t>
            </a:r>
            <a:r>
              <a:rPr lang="zh-CN" altLang="en-US" dirty="0"/>
              <a:t>时，由于共模电流的同向性，会在线圈内产生同向的磁场而增大线圈的感抗，使线圈表现为高阻抗，产生较强的阻尼效果，以此</a:t>
            </a:r>
            <a:r>
              <a:rPr lang="zh-CN" altLang="en-US" dirty="0">
                <a:solidFill>
                  <a:srgbClr val="FFFF00"/>
                </a:solidFill>
              </a:rPr>
              <a:t>衰减共模电流</a:t>
            </a:r>
            <a:r>
              <a:rPr lang="zh-CN" altLang="en-US" dirty="0"/>
              <a:t>，达到滤波的目的。</a:t>
            </a:r>
            <a:endParaRPr lang="zh-CN" altLang="en-US" dirty="0"/>
          </a:p>
        </p:txBody>
      </p:sp>
      <p:pic>
        <p:nvPicPr>
          <p:cNvPr id="69642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2"/>
          <a:stretch>
            <a:fillRect/>
          </a:stretch>
        </p:blipFill>
        <p:spPr bwMode="auto">
          <a:xfrm>
            <a:off x="7681707" y="2921487"/>
            <a:ext cx="1306277" cy="10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11299" y="4113009"/>
            <a:ext cx="8587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rgbClr val="FFFF00"/>
                </a:solidFill>
              </a:rPr>
              <a:t>共模干扰电流</a:t>
            </a:r>
            <a:r>
              <a:rPr lang="zh-CN" altLang="en-US" dirty="0"/>
              <a:t>在电路走线中的所有导线上的幅度、相位相同，它在电路走线与大地之间形成的回路中流动，增加电磁辐射。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17750" y="1054100"/>
            <a:ext cx="698500" cy="952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43834" y="10541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电容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89300" y="2852980"/>
            <a:ext cx="698500" cy="75602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89300" y="27856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电感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06076" y="289855"/>
            <a:ext cx="4206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FFFF00"/>
                </a:solidFill>
              </a:rPr>
              <a:t>SlimQ</a:t>
            </a:r>
            <a:r>
              <a:rPr lang="en-US" altLang="zh-CN" sz="2000" b="1" dirty="0">
                <a:solidFill>
                  <a:srgbClr val="FFFF00"/>
                </a:solidFill>
              </a:rPr>
              <a:t> 65W</a:t>
            </a:r>
            <a:r>
              <a:rPr lang="zh-CN" altLang="en-US" sz="2000" b="1" dirty="0">
                <a:solidFill>
                  <a:srgbClr val="FFFF00"/>
                </a:solidFill>
              </a:rPr>
              <a:t>氮化镓</a:t>
            </a:r>
            <a:r>
              <a:rPr lang="en-US" altLang="zh-CN" sz="2000" b="1" dirty="0">
                <a:solidFill>
                  <a:srgbClr val="FFFF00"/>
                </a:solidFill>
              </a:rPr>
              <a:t>USB PD</a:t>
            </a:r>
            <a:r>
              <a:rPr lang="zh-CN" altLang="en-US" sz="2000" b="1" dirty="0">
                <a:solidFill>
                  <a:srgbClr val="FFFF00"/>
                </a:solidFill>
              </a:rPr>
              <a:t>快充充电器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59043" y="886596"/>
            <a:ext cx="2236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大部分是电感电容！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913"/>
            <a:ext cx="9144000" cy="495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99269" y="6211670"/>
            <a:ext cx="8145462" cy="400110"/>
          </a:xfrm>
          <a:prstGeom prst="rect">
            <a:avLst/>
          </a:prstGeom>
          <a:noFill/>
          <a:ln w="2857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None/>
            </a:pPr>
            <a:r>
              <a:rPr kumimoji="1"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GaN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power Technology</a:t>
            </a:r>
            <a:r>
              <a:rPr kumimoji="1"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:</a:t>
            </a:r>
            <a:r>
              <a:rPr kumimoji="1" lang="en-US" altLang="zh-CN" sz="2000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Smaller inductance and capacitance, smaller adaptor</a:t>
            </a:r>
            <a:endParaRPr kumimoji="1"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5" name="Text Box 3"/>
          <p:cNvSpPr txBox="1">
            <a:spLocks noChangeArrowheads="1"/>
          </p:cNvSpPr>
          <p:nvPr/>
        </p:nvSpPr>
        <p:spPr bwMode="auto">
          <a:xfrm>
            <a:off x="395288" y="759942"/>
            <a:ext cx="1479550" cy="557212"/>
          </a:xfrm>
          <a:prstGeom prst="rect">
            <a:avLst/>
          </a:prstGeom>
          <a:noFill/>
          <a:ln w="381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电容器</a:t>
            </a:r>
            <a:endParaRPr kumimoji="1"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35876" name="Text Box 4"/>
          <p:cNvSpPr txBox="1">
            <a:spLocks noChangeArrowheads="1"/>
          </p:cNvSpPr>
          <p:nvPr/>
        </p:nvSpPr>
        <p:spPr bwMode="auto">
          <a:xfrm>
            <a:off x="1190783" y="2249332"/>
            <a:ext cx="7224395" cy="116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     </a:t>
            </a: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在外电源作用下，正负电极上分别带上等量异号电荷，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撤去电源，电极上的电荷仍可长久地聚集下去</a:t>
            </a: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，是一种储存电能的部件。</a:t>
            </a:r>
            <a:endParaRPr kumimoji="1" lang="zh-CN" altLang="en-US" sz="20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11"/>
          <p:cNvGrpSpPr/>
          <p:nvPr/>
        </p:nvGrpSpPr>
        <p:grpSpPr bwMode="auto">
          <a:xfrm>
            <a:off x="2901156" y="3249219"/>
            <a:ext cx="3341687" cy="2678112"/>
            <a:chOff x="1247" y="2341"/>
            <a:chExt cx="2105" cy="1687"/>
          </a:xfrm>
        </p:grpSpPr>
        <p:sp>
          <p:nvSpPr>
            <p:cNvPr id="24591" name="Line 12"/>
            <p:cNvSpPr>
              <a:spLocks noChangeShapeType="1"/>
            </p:cNvSpPr>
            <p:nvPr/>
          </p:nvSpPr>
          <p:spPr bwMode="auto">
            <a:xfrm>
              <a:off x="1937" y="2496"/>
              <a:ext cx="0" cy="951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2" name="Line 13"/>
            <p:cNvSpPr>
              <a:spLocks noChangeShapeType="1"/>
            </p:cNvSpPr>
            <p:nvPr/>
          </p:nvSpPr>
          <p:spPr bwMode="auto">
            <a:xfrm>
              <a:off x="2763" y="2496"/>
              <a:ext cx="0" cy="951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3" name="Line 14"/>
            <p:cNvSpPr>
              <a:spLocks noChangeShapeType="1"/>
            </p:cNvSpPr>
            <p:nvPr/>
          </p:nvSpPr>
          <p:spPr bwMode="auto">
            <a:xfrm>
              <a:off x="1429" y="2999"/>
              <a:ext cx="50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4" name="Line 15"/>
            <p:cNvSpPr>
              <a:spLocks noChangeShapeType="1"/>
            </p:cNvSpPr>
            <p:nvPr/>
          </p:nvSpPr>
          <p:spPr bwMode="auto">
            <a:xfrm>
              <a:off x="1429" y="2999"/>
              <a:ext cx="0" cy="671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5" name="Line 16"/>
            <p:cNvSpPr>
              <a:spLocks noChangeShapeType="1"/>
            </p:cNvSpPr>
            <p:nvPr/>
          </p:nvSpPr>
          <p:spPr bwMode="auto">
            <a:xfrm>
              <a:off x="1429" y="3670"/>
              <a:ext cx="889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6" name="Line 17"/>
            <p:cNvSpPr>
              <a:spLocks noChangeShapeType="1"/>
            </p:cNvSpPr>
            <p:nvPr/>
          </p:nvSpPr>
          <p:spPr bwMode="auto">
            <a:xfrm>
              <a:off x="2318" y="3447"/>
              <a:ext cx="0" cy="392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7" name="Line 18"/>
            <p:cNvSpPr>
              <a:spLocks noChangeShapeType="1"/>
            </p:cNvSpPr>
            <p:nvPr/>
          </p:nvSpPr>
          <p:spPr bwMode="auto">
            <a:xfrm>
              <a:off x="2445" y="3559"/>
              <a:ext cx="0" cy="16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8" name="Line 19"/>
            <p:cNvSpPr>
              <a:spLocks noChangeShapeType="1"/>
            </p:cNvSpPr>
            <p:nvPr/>
          </p:nvSpPr>
          <p:spPr bwMode="auto">
            <a:xfrm>
              <a:off x="2763" y="2999"/>
              <a:ext cx="571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9" name="Line 20"/>
            <p:cNvSpPr>
              <a:spLocks noChangeShapeType="1"/>
            </p:cNvSpPr>
            <p:nvPr/>
          </p:nvSpPr>
          <p:spPr bwMode="auto">
            <a:xfrm>
              <a:off x="3334" y="2999"/>
              <a:ext cx="0" cy="671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600" name="Line 21"/>
            <p:cNvSpPr>
              <a:spLocks noChangeShapeType="1"/>
            </p:cNvSpPr>
            <p:nvPr/>
          </p:nvSpPr>
          <p:spPr bwMode="auto">
            <a:xfrm>
              <a:off x="2445" y="3670"/>
              <a:ext cx="889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601" name="Text Box 22"/>
            <p:cNvSpPr txBox="1">
              <a:spLocks noChangeArrowheads="1"/>
            </p:cNvSpPr>
            <p:nvPr/>
          </p:nvSpPr>
          <p:spPr bwMode="auto">
            <a:xfrm>
              <a:off x="2789" y="2341"/>
              <a:ext cx="38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6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  <a:endParaRPr kumimoji="1" lang="en-US" altLang="zh-CN" sz="36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4602" name="Text Box 23"/>
            <p:cNvSpPr txBox="1">
              <a:spLocks noChangeArrowheads="1"/>
            </p:cNvSpPr>
            <p:nvPr/>
          </p:nvSpPr>
          <p:spPr bwMode="auto">
            <a:xfrm>
              <a:off x="1247" y="2478"/>
              <a:ext cx="76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6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 q</a:t>
              </a:r>
              <a:endParaRPr kumimoji="1" lang="en-US" altLang="zh-CN" sz="36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4603" name="Text Box 24"/>
            <p:cNvSpPr txBox="1">
              <a:spLocks noChangeArrowheads="1"/>
            </p:cNvSpPr>
            <p:nvPr/>
          </p:nvSpPr>
          <p:spPr bwMode="auto">
            <a:xfrm>
              <a:off x="2971" y="2478"/>
              <a:ext cx="38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4604" name="Rectangle 25" descr="信纸"/>
            <p:cNvSpPr>
              <a:spLocks noChangeArrowheads="1"/>
            </p:cNvSpPr>
            <p:nvPr/>
          </p:nvSpPr>
          <p:spPr bwMode="auto">
            <a:xfrm>
              <a:off x="2000" y="2551"/>
              <a:ext cx="699" cy="84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600" b="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</a:t>
              </a:r>
              <a:endParaRPr kumimoji="1" lang="en-US" altLang="zh-CN" sz="3600" b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4605" name="Text Box 26"/>
            <p:cNvSpPr txBox="1">
              <a:spLocks noChangeArrowheads="1"/>
            </p:cNvSpPr>
            <p:nvPr/>
          </p:nvSpPr>
          <p:spPr bwMode="auto">
            <a:xfrm>
              <a:off x="2426" y="3702"/>
              <a:ext cx="38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35899" name="Text Box 27"/>
          <p:cNvSpPr txBox="1">
            <a:spLocks noChangeArrowheads="1"/>
          </p:cNvSpPr>
          <p:nvPr/>
        </p:nvSpPr>
        <p:spPr bwMode="auto">
          <a:xfrm>
            <a:off x="2515333" y="6071397"/>
            <a:ext cx="5724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Monotype Sorts" pitchFamily="2" charset="2"/>
              </a:rPr>
              <a:t>电导体由绝缘材料分开就可以产生电容。</a:t>
            </a:r>
            <a:endParaRPr kumimoji="1" lang="zh-CN" altLang="en-US" sz="2400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5" name="Group 28"/>
          <p:cNvGrpSpPr/>
          <p:nvPr/>
        </p:nvGrpSpPr>
        <p:grpSpPr bwMode="auto">
          <a:xfrm>
            <a:off x="395288" y="5516563"/>
            <a:ext cx="1644650" cy="850900"/>
            <a:chOff x="385" y="3022"/>
            <a:chExt cx="1036" cy="536"/>
          </a:xfrm>
        </p:grpSpPr>
        <p:pic>
          <p:nvPicPr>
            <p:cNvPr id="24589" name="Picture 29" descr="1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90" name="Text Box 30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1287303" y="1278831"/>
            <a:ext cx="7127875" cy="79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两个金属板，中间加一些导电能力较差的介质，可以是空气，也可以是绝缘云母等</a:t>
            </a:r>
            <a:endParaRPr kumimoji="1" lang="zh-CN" altLang="en-US" sz="20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Text Box 2"/>
          <p:cNvSpPr txBox="1">
            <a:spLocks noChangeArrowheads="1"/>
          </p:cNvSpPr>
          <p:nvPr/>
        </p:nvSpPr>
        <p:spPr bwMode="auto">
          <a:xfrm>
            <a:off x="665163" y="934244"/>
            <a:ext cx="1943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1. </a:t>
            </a:r>
            <a:r>
              <a:rPr kumimoji="1" lang="zh-CN" altLang="en-US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定义</a:t>
            </a:r>
            <a:endParaRPr kumimoji="1" lang="zh-CN" altLang="en-US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36899" name="Text Box 3"/>
          <p:cNvSpPr txBox="1">
            <a:spLocks noChangeArrowheads="1"/>
          </p:cNvSpPr>
          <p:nvPr/>
        </p:nvSpPr>
        <p:spPr bwMode="auto">
          <a:xfrm>
            <a:off x="768350" y="2017713"/>
            <a:ext cx="2087563" cy="557212"/>
          </a:xfrm>
          <a:prstGeom prst="rect">
            <a:avLst/>
          </a:prstGeom>
          <a:noFill/>
          <a:ln w="38100" cap="sq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电容元件</a:t>
            </a:r>
            <a:endParaRPr kumimoji="1" lang="zh-CN" altLang="en-US" sz="280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36900" name="AutoShape 4"/>
          <p:cNvSpPr>
            <a:spLocks noChangeArrowheads="1"/>
          </p:cNvSpPr>
          <p:nvPr/>
        </p:nvSpPr>
        <p:spPr bwMode="auto">
          <a:xfrm>
            <a:off x="2778125" y="2224088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hlink"/>
          </a:solidFill>
          <a:ln w="38100" cap="sq" algn="ctr">
            <a:solidFill>
              <a:schemeClr val="hlink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36901" name="Rectangle 5"/>
          <p:cNvSpPr>
            <a:spLocks noChangeArrowheads="1"/>
          </p:cNvSpPr>
          <p:nvPr/>
        </p:nvSpPr>
        <p:spPr bwMode="auto">
          <a:xfrm>
            <a:off x="3721100" y="1533595"/>
            <a:ext cx="4965700" cy="138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储存电能的两端元件。任何时刻其储存的电荷 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kumimoji="1" lang="en-US" altLang="zh-CN" sz="24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与其两端的电压</a:t>
            </a:r>
            <a:r>
              <a:rPr kumimoji="1" lang="zh-CN" alt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能用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q</a:t>
            </a:r>
            <a:r>
              <a:rPr kumimoji="1" lang="zh-CN" altLang="en-US" sz="24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～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平面上的一条曲线来描述。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36902" name="Object 2"/>
          <p:cNvGraphicFramePr>
            <a:graphicFrameLocks noChangeAspect="1"/>
          </p:cNvGraphicFramePr>
          <p:nvPr/>
        </p:nvGraphicFramePr>
        <p:xfrm>
          <a:off x="1271588" y="3386138"/>
          <a:ext cx="23050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公式" r:id="rId4" imgW="705485" imgH="182880" progId="Equation.3">
                  <p:embed/>
                </p:oleObj>
              </mc:Choice>
              <mc:Fallback>
                <p:oleObj name="公式" r:id="rId4" imgW="705485" imgH="182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588" y="3386138"/>
                        <a:ext cx="23050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 bwMode="auto">
          <a:xfrm>
            <a:off x="5005388" y="3386138"/>
            <a:ext cx="3168650" cy="3024187"/>
            <a:chOff x="3696" y="2296"/>
            <a:chExt cx="1542" cy="1542"/>
          </a:xfrm>
        </p:grpSpPr>
        <p:sp>
          <p:nvSpPr>
            <p:cNvPr id="25619" name="Text Box 8"/>
            <p:cNvSpPr txBox="1">
              <a:spLocks noChangeArrowheads="1"/>
            </p:cNvSpPr>
            <p:nvPr/>
          </p:nvSpPr>
          <p:spPr bwMode="auto">
            <a:xfrm>
              <a:off x="4921" y="2886"/>
              <a:ext cx="31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4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5620" name="Line 9"/>
            <p:cNvSpPr>
              <a:spLocks noChangeShapeType="1"/>
            </p:cNvSpPr>
            <p:nvPr/>
          </p:nvSpPr>
          <p:spPr bwMode="auto">
            <a:xfrm>
              <a:off x="3787" y="3067"/>
              <a:ext cx="1134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1" name="Line 10"/>
            <p:cNvSpPr>
              <a:spLocks noChangeShapeType="1"/>
            </p:cNvSpPr>
            <p:nvPr/>
          </p:nvSpPr>
          <p:spPr bwMode="auto">
            <a:xfrm>
              <a:off x="4286" y="2432"/>
              <a:ext cx="46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2" name="Text Box 11"/>
            <p:cNvSpPr txBox="1">
              <a:spLocks noChangeArrowheads="1"/>
            </p:cNvSpPr>
            <p:nvPr/>
          </p:nvSpPr>
          <p:spPr bwMode="auto">
            <a:xfrm>
              <a:off x="4286" y="2296"/>
              <a:ext cx="31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endParaRPr kumimoji="1" lang="en-US" altLang="zh-CN" sz="24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5623" name="Freeform 12"/>
            <p:cNvSpPr/>
            <p:nvPr/>
          </p:nvSpPr>
          <p:spPr bwMode="auto">
            <a:xfrm>
              <a:off x="3696" y="2477"/>
              <a:ext cx="1179" cy="862"/>
            </a:xfrm>
            <a:custGeom>
              <a:avLst/>
              <a:gdLst>
                <a:gd name="T0" fmla="*/ 0 w 1043"/>
                <a:gd name="T1" fmla="*/ 5698 h 726"/>
                <a:gd name="T2" fmla="*/ 1979 w 1043"/>
                <a:gd name="T3" fmla="*/ 4635 h 726"/>
                <a:gd name="T4" fmla="*/ 4543 w 1043"/>
                <a:gd name="T5" fmla="*/ 0 h 726"/>
                <a:gd name="T6" fmla="*/ 0 60000 65536"/>
                <a:gd name="T7" fmla="*/ 0 60000 65536"/>
                <a:gd name="T8" fmla="*/ 0 60000 65536"/>
                <a:gd name="T9" fmla="*/ 0 w 1043"/>
                <a:gd name="T10" fmla="*/ 0 h 726"/>
                <a:gd name="T11" fmla="*/ 1043 w 1043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3" h="726">
                  <a:moveTo>
                    <a:pt x="0" y="726"/>
                  </a:moveTo>
                  <a:cubicBezTo>
                    <a:pt x="140" y="718"/>
                    <a:pt x="280" y="711"/>
                    <a:pt x="454" y="590"/>
                  </a:cubicBezTo>
                  <a:cubicBezTo>
                    <a:pt x="628" y="469"/>
                    <a:pt x="945" y="98"/>
                    <a:pt x="1043" y="0"/>
                  </a:cubicBezTo>
                </a:path>
              </a:pathLst>
            </a:custGeom>
            <a:noFill/>
            <a:ln w="38100" cap="sq" cmpd="sng">
              <a:solidFill>
                <a:srgbClr val="FF33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6915" name="AutoShape 19" descr="羊皮纸"/>
          <p:cNvSpPr>
            <a:spLocks noChangeArrowheads="1"/>
          </p:cNvSpPr>
          <p:nvPr/>
        </p:nvSpPr>
        <p:spPr bwMode="auto">
          <a:xfrm rot="1635320">
            <a:off x="1639949" y="4883058"/>
            <a:ext cx="2825098" cy="954107"/>
          </a:xfrm>
          <a:prstGeom prst="curvedUpArrow">
            <a:avLst>
              <a:gd name="adj1" fmla="val 18226"/>
              <a:gd name="adj2" fmla="val 70114"/>
              <a:gd name="adj3" fmla="val 33333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库伏</a:t>
            </a:r>
            <a:endParaRPr kumimoji="1" lang="zh-CN" altLang="en-US" sz="2800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特性</a:t>
            </a:r>
            <a:endParaRPr kumimoji="1" lang="zh-CN" altLang="en-US" sz="2800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36916" name="Text Box 20" descr="斜纹布"/>
          <p:cNvSpPr txBox="1">
            <a:spLocks noChangeArrowheads="1"/>
          </p:cNvSpPr>
          <p:nvPr/>
        </p:nvSpPr>
        <p:spPr bwMode="auto">
          <a:xfrm>
            <a:off x="5880100" y="4899025"/>
            <a:ext cx="360363" cy="11604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0">
                <a:latin typeface="Times New Roman" panose="02020603050405020304" pitchFamily="18" charset="0"/>
                <a:ea typeface="楷体_GB2312" pitchFamily="49" charset="-122"/>
              </a:rPr>
              <a:t>o</a:t>
            </a:r>
            <a:endParaRPr lang="en-US" altLang="zh-CN" sz="2800" b="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800" b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75420" y="5551656"/>
            <a:ext cx="1277605" cy="1015663"/>
          </a:xfrm>
          <a:prstGeom prst="rect">
            <a:avLst/>
          </a:prstGeom>
          <a:noFill/>
          <a:ln w="38100" cap="sq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伏安特性</a:t>
            </a:r>
            <a:endParaRPr kumimoji="1" lang="en-US" altLang="zh-CN" sz="20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韦安特性</a:t>
            </a:r>
            <a:endParaRPr kumimoji="1" lang="en-US" altLang="zh-CN" sz="20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库伏特性</a:t>
            </a:r>
            <a:endParaRPr kumimoji="1" lang="zh-CN" altLang="en-US" sz="20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Text Box 2"/>
          <p:cNvSpPr txBox="1">
            <a:spLocks noChangeArrowheads="1"/>
          </p:cNvSpPr>
          <p:nvPr/>
        </p:nvSpPr>
        <p:spPr bwMode="auto">
          <a:xfrm>
            <a:off x="865188" y="1633538"/>
            <a:ext cx="76327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任何时刻，电容元件极板上的电荷</a:t>
            </a:r>
            <a:r>
              <a:rPr kumimoji="1" lang="en-US" altLang="zh-CN" sz="2800" b="0" i="1" dirty="0"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与电压 </a:t>
            </a:r>
            <a:r>
              <a:rPr kumimoji="1" lang="en-US" altLang="zh-CN" sz="28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成正比。</a:t>
            </a:r>
            <a:r>
              <a:rPr kumimoji="1" lang="en-US" altLang="zh-CN" sz="2800" b="0" i="1" dirty="0" err="1"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kumimoji="1" lang="en-US" altLang="zh-CN" sz="2800" b="0" i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</a:t>
            </a:r>
            <a:r>
              <a:rPr kumimoji="1" lang="en-US" altLang="zh-CN" sz="2800" b="0" i="1" dirty="0" err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特性曲线是过原点的直线。</a:t>
            </a:r>
            <a:endParaRPr kumimoji="1"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37923" name="Object 2"/>
          <p:cNvGraphicFramePr>
            <a:graphicFrameLocks noChangeAspect="1"/>
          </p:cNvGraphicFramePr>
          <p:nvPr/>
        </p:nvGraphicFramePr>
        <p:xfrm>
          <a:off x="1728136" y="3026968"/>
          <a:ext cx="18716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公式" r:id="rId4" imgW="579120" imgH="182880" progId="Equation.3">
                  <p:embed/>
                </p:oleObj>
              </mc:Choice>
              <mc:Fallback>
                <p:oleObj name="公式" r:id="rId4" imgW="579120" imgH="182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136" y="3026968"/>
                        <a:ext cx="18716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/>
          <p:nvPr/>
        </p:nvGrpSpPr>
        <p:grpSpPr bwMode="auto">
          <a:xfrm>
            <a:off x="5580063" y="3156837"/>
            <a:ext cx="2520950" cy="2708275"/>
            <a:chOff x="3795" y="1360"/>
            <a:chExt cx="1406" cy="1538"/>
          </a:xfrm>
        </p:grpSpPr>
        <p:grpSp>
          <p:nvGrpSpPr>
            <p:cNvPr id="26641" name="Group 5"/>
            <p:cNvGrpSpPr/>
            <p:nvPr/>
          </p:nvGrpSpPr>
          <p:grpSpPr bwMode="auto">
            <a:xfrm>
              <a:off x="3795" y="1391"/>
              <a:ext cx="1406" cy="1507"/>
              <a:chOff x="336" y="1872"/>
              <a:chExt cx="1056" cy="1104"/>
            </a:xfrm>
          </p:grpSpPr>
          <p:sp>
            <p:nvSpPr>
              <p:cNvPr id="26648" name="Line 6"/>
              <p:cNvSpPr>
                <a:spLocks noChangeShapeType="1"/>
              </p:cNvSpPr>
              <p:nvPr/>
            </p:nvSpPr>
            <p:spPr bwMode="auto">
              <a:xfrm>
                <a:off x="336" y="2544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49" name="Line 7"/>
              <p:cNvSpPr>
                <a:spLocks noChangeShapeType="1"/>
              </p:cNvSpPr>
              <p:nvPr/>
            </p:nvSpPr>
            <p:spPr bwMode="auto">
              <a:xfrm flipV="1">
                <a:off x="720" y="1872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6642" name="Text Box 8"/>
            <p:cNvSpPr txBox="1">
              <a:spLocks noChangeArrowheads="1"/>
            </p:cNvSpPr>
            <p:nvPr/>
          </p:nvSpPr>
          <p:spPr bwMode="auto">
            <a:xfrm>
              <a:off x="4434" y="1360"/>
              <a:ext cx="20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q</a:t>
              </a:r>
              <a:endParaRPr kumimoji="1" lang="en-US" altLang="zh-CN" sz="2800" b="0" i="1">
                <a:latin typeface="Times New Roman" panose="02020603050405020304" pitchFamily="18" charset="0"/>
              </a:endParaRPr>
            </a:p>
          </p:txBody>
        </p:sp>
        <p:sp>
          <p:nvSpPr>
            <p:cNvPr id="26643" name="Text Box 9"/>
            <p:cNvSpPr txBox="1">
              <a:spLocks noChangeArrowheads="1"/>
            </p:cNvSpPr>
            <p:nvPr/>
          </p:nvSpPr>
          <p:spPr bwMode="auto">
            <a:xfrm>
              <a:off x="4939" y="2324"/>
              <a:ext cx="20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</a:rPr>
                <a:t>u</a:t>
              </a:r>
              <a:endParaRPr kumimoji="1" lang="en-US" altLang="zh-CN" sz="2800" b="0" i="1">
                <a:latin typeface="Times New Roman" panose="02020603050405020304" pitchFamily="18" charset="0"/>
              </a:endParaRPr>
            </a:p>
          </p:txBody>
        </p:sp>
        <p:sp>
          <p:nvSpPr>
            <p:cNvPr id="26644" name="Text Box 10"/>
            <p:cNvSpPr txBox="1">
              <a:spLocks noChangeArrowheads="1"/>
            </p:cNvSpPr>
            <p:nvPr/>
          </p:nvSpPr>
          <p:spPr bwMode="auto">
            <a:xfrm>
              <a:off x="4333" y="2325"/>
              <a:ext cx="202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</a:rPr>
                <a:t>o</a:t>
              </a:r>
              <a:endParaRPr kumimoji="1" lang="en-US" altLang="zh-CN" sz="2800" b="0">
                <a:latin typeface="Times New Roman" panose="02020603050405020304" pitchFamily="18" charset="0"/>
              </a:endParaRPr>
            </a:p>
          </p:txBody>
        </p:sp>
        <p:sp>
          <p:nvSpPr>
            <p:cNvPr id="26645" name="Freeform 11"/>
            <p:cNvSpPr/>
            <p:nvPr/>
          </p:nvSpPr>
          <p:spPr bwMode="auto">
            <a:xfrm>
              <a:off x="4513" y="2160"/>
              <a:ext cx="55" cy="117"/>
            </a:xfrm>
            <a:custGeom>
              <a:avLst/>
              <a:gdLst>
                <a:gd name="T0" fmla="*/ 0 w 55"/>
                <a:gd name="T1" fmla="*/ 0 h 117"/>
                <a:gd name="T2" fmla="*/ 48 w 55"/>
                <a:gd name="T3" fmla="*/ 45 h 117"/>
                <a:gd name="T4" fmla="*/ 45 w 55"/>
                <a:gd name="T5" fmla="*/ 117 h 117"/>
                <a:gd name="T6" fmla="*/ 0 60000 65536"/>
                <a:gd name="T7" fmla="*/ 0 60000 65536"/>
                <a:gd name="T8" fmla="*/ 0 60000 65536"/>
                <a:gd name="T9" fmla="*/ 0 w 55"/>
                <a:gd name="T10" fmla="*/ 0 h 117"/>
                <a:gd name="T11" fmla="*/ 55 w 55"/>
                <a:gd name="T12" fmla="*/ 117 h 1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" h="117">
                  <a:moveTo>
                    <a:pt x="0" y="0"/>
                  </a:moveTo>
                  <a:cubicBezTo>
                    <a:pt x="8" y="7"/>
                    <a:pt x="41" y="25"/>
                    <a:pt x="48" y="45"/>
                  </a:cubicBezTo>
                  <a:cubicBezTo>
                    <a:pt x="55" y="65"/>
                    <a:pt x="46" y="102"/>
                    <a:pt x="45" y="117"/>
                  </a:cubicBezTo>
                </a:path>
              </a:pathLst>
            </a:custGeom>
            <a:noFill/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6" name="Text Box 12"/>
            <p:cNvSpPr txBox="1">
              <a:spLocks noChangeArrowheads="1"/>
            </p:cNvSpPr>
            <p:nvPr/>
          </p:nvSpPr>
          <p:spPr bwMode="auto">
            <a:xfrm>
              <a:off x="4558" y="1949"/>
              <a:ext cx="43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endParaRPr kumimoji="1" lang="en-US" altLang="zh-CN" sz="2800" b="0" i="1">
                <a:latin typeface="Times New Roman" panose="02020603050405020304" pitchFamily="18" charset="0"/>
              </a:endParaRPr>
            </a:p>
          </p:txBody>
        </p:sp>
        <p:sp>
          <p:nvSpPr>
            <p:cNvPr id="26647" name="Line 13"/>
            <p:cNvSpPr>
              <a:spLocks noChangeShapeType="1"/>
            </p:cNvSpPr>
            <p:nvPr/>
          </p:nvSpPr>
          <p:spPr bwMode="auto">
            <a:xfrm flipV="1">
              <a:off x="3878" y="1797"/>
              <a:ext cx="998" cy="8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7940" name="Text Box 20"/>
          <p:cNvSpPr txBox="1">
            <a:spLocks noChangeArrowheads="1"/>
          </p:cNvSpPr>
          <p:nvPr/>
        </p:nvSpPr>
        <p:spPr bwMode="auto">
          <a:xfrm>
            <a:off x="401638" y="910562"/>
            <a:ext cx="5473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2.</a:t>
            </a:r>
            <a:r>
              <a:rPr kumimoji="1" lang="zh-CN" altLang="en-US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线性时不变电容元件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37941" name="Object 3"/>
          <p:cNvGraphicFramePr>
            <a:graphicFrameLocks noChangeAspect="1"/>
          </p:cNvGraphicFramePr>
          <p:nvPr/>
        </p:nvGraphicFramePr>
        <p:xfrm>
          <a:off x="966787" y="4335424"/>
          <a:ext cx="338455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公式" r:id="rId6" imgW="1031875" imgH="391795" progId="Equation.3">
                  <p:embed/>
                </p:oleObj>
              </mc:Choice>
              <mc:Fallback>
                <p:oleObj name="公式" r:id="rId6" imgW="1031875" imgH="39179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7" y="4335424"/>
                        <a:ext cx="3384550" cy="133508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FF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42" name="AutoShape 22" descr="羊皮纸"/>
          <p:cNvSpPr>
            <a:spLocks noChangeArrowheads="1"/>
          </p:cNvSpPr>
          <p:nvPr/>
        </p:nvSpPr>
        <p:spPr bwMode="auto">
          <a:xfrm>
            <a:off x="4536424" y="3098405"/>
            <a:ext cx="1079500" cy="1439863"/>
          </a:xfrm>
          <a:prstGeom prst="wedgeRoundRectCallout">
            <a:avLst>
              <a:gd name="adj1" fmla="val -162206"/>
              <a:gd name="adj2" fmla="val -24862"/>
              <a:gd name="adj3" fmla="val 16667"/>
            </a:avLst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电容器的电容</a:t>
            </a:r>
            <a:endParaRPr kumimoji="1"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489080" y="6004433"/>
            <a:ext cx="7008808" cy="85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元件本身不讨论是否线性，而是探讨元件的物理量是否线性，比如电阻的电压电流，电阻的电流功率</a:t>
            </a:r>
            <a:endParaRPr kumimoji="1"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Text Box 2"/>
          <p:cNvSpPr txBox="1">
            <a:spLocks noChangeArrowheads="1"/>
          </p:cNvSpPr>
          <p:nvPr/>
        </p:nvSpPr>
        <p:spPr bwMode="auto">
          <a:xfrm>
            <a:off x="709613" y="1817688"/>
            <a:ext cx="2049462" cy="547687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电路符号</a:t>
            </a:r>
            <a:endParaRPr kumimoji="1" lang="zh-CN" altLang="en-US" sz="280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" name="Group 3"/>
          <p:cNvGrpSpPr/>
          <p:nvPr/>
        </p:nvGrpSpPr>
        <p:grpSpPr bwMode="auto">
          <a:xfrm>
            <a:off x="3084513" y="1381125"/>
            <a:ext cx="3190875" cy="1990725"/>
            <a:chOff x="2517" y="1052"/>
            <a:chExt cx="2010" cy="1254"/>
          </a:xfrm>
        </p:grpSpPr>
        <p:grpSp>
          <p:nvGrpSpPr>
            <p:cNvPr id="27664" name="Group 4"/>
            <p:cNvGrpSpPr/>
            <p:nvPr/>
          </p:nvGrpSpPr>
          <p:grpSpPr bwMode="auto">
            <a:xfrm>
              <a:off x="2608" y="1052"/>
              <a:ext cx="1919" cy="905"/>
              <a:chOff x="2256" y="2717"/>
              <a:chExt cx="1919" cy="905"/>
            </a:xfrm>
          </p:grpSpPr>
          <p:sp>
            <p:nvSpPr>
              <p:cNvPr id="27670" name="Text Box 5"/>
              <p:cNvSpPr txBox="1">
                <a:spLocks noChangeArrowheads="1"/>
              </p:cNvSpPr>
              <p:nvPr/>
            </p:nvSpPr>
            <p:spPr bwMode="auto">
              <a:xfrm>
                <a:off x="3053" y="2717"/>
                <a:ext cx="29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</a:rPr>
                  <a:t>C</a:t>
                </a:r>
                <a:endParaRPr kumimoji="1" lang="en-US" altLang="zh-CN" sz="2800" b="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71" name="Line 6"/>
              <p:cNvSpPr>
                <a:spLocks noChangeShapeType="1"/>
              </p:cNvSpPr>
              <p:nvPr/>
            </p:nvSpPr>
            <p:spPr bwMode="auto">
              <a:xfrm flipH="1" flipV="1">
                <a:off x="2347" y="3360"/>
                <a:ext cx="773" cy="0"/>
              </a:xfrm>
              <a:prstGeom prst="line">
                <a:avLst/>
              </a:prstGeom>
              <a:noFill/>
              <a:ln w="44450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2" name="Line 7"/>
              <p:cNvSpPr>
                <a:spLocks noChangeShapeType="1"/>
              </p:cNvSpPr>
              <p:nvPr/>
            </p:nvSpPr>
            <p:spPr bwMode="auto">
              <a:xfrm>
                <a:off x="3264" y="3360"/>
                <a:ext cx="820" cy="0"/>
              </a:xfrm>
              <a:prstGeom prst="line">
                <a:avLst/>
              </a:prstGeom>
              <a:noFill/>
              <a:ln w="44450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3" name="Oval 8"/>
              <p:cNvSpPr>
                <a:spLocks noChangeArrowheads="1"/>
              </p:cNvSpPr>
              <p:nvPr/>
            </p:nvSpPr>
            <p:spPr bwMode="auto">
              <a:xfrm>
                <a:off x="2256" y="3319"/>
                <a:ext cx="91" cy="9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7674" name="Oval 9"/>
              <p:cNvSpPr>
                <a:spLocks noChangeArrowheads="1"/>
              </p:cNvSpPr>
              <p:nvPr/>
            </p:nvSpPr>
            <p:spPr bwMode="auto">
              <a:xfrm>
                <a:off x="4084" y="3319"/>
                <a:ext cx="91" cy="9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grpSp>
            <p:nvGrpSpPr>
              <p:cNvPr id="27675" name="Group 10"/>
              <p:cNvGrpSpPr/>
              <p:nvPr/>
            </p:nvGrpSpPr>
            <p:grpSpPr bwMode="auto">
              <a:xfrm>
                <a:off x="3120" y="3083"/>
                <a:ext cx="144" cy="539"/>
                <a:chOff x="3053" y="3083"/>
                <a:chExt cx="211" cy="576"/>
              </a:xfrm>
            </p:grpSpPr>
            <p:sp>
              <p:nvSpPr>
                <p:cNvPr id="27676" name="Line 11"/>
                <p:cNvSpPr>
                  <a:spLocks noChangeShapeType="1"/>
                </p:cNvSpPr>
                <p:nvPr/>
              </p:nvSpPr>
              <p:spPr bwMode="auto">
                <a:xfrm>
                  <a:off x="3053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77" name="Line 12"/>
                <p:cNvSpPr>
                  <a:spLocks noChangeShapeType="1"/>
                </p:cNvSpPr>
                <p:nvPr/>
              </p:nvSpPr>
              <p:spPr bwMode="auto">
                <a:xfrm>
                  <a:off x="3264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7665" name="Text Box 13"/>
            <p:cNvSpPr txBox="1">
              <a:spLocks noChangeArrowheads="1"/>
            </p:cNvSpPr>
            <p:nvPr/>
          </p:nvSpPr>
          <p:spPr bwMode="auto">
            <a:xfrm>
              <a:off x="2517" y="1706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7666" name="Text Box 14"/>
            <p:cNvSpPr txBox="1">
              <a:spLocks noChangeArrowheads="1"/>
            </p:cNvSpPr>
            <p:nvPr/>
          </p:nvSpPr>
          <p:spPr bwMode="auto">
            <a:xfrm>
              <a:off x="4150" y="1706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7667" name="Text Box 15"/>
            <p:cNvSpPr txBox="1">
              <a:spLocks noChangeArrowheads="1"/>
            </p:cNvSpPr>
            <p:nvPr/>
          </p:nvSpPr>
          <p:spPr bwMode="auto">
            <a:xfrm>
              <a:off x="3379" y="1979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7668" name="Text Box 16"/>
            <p:cNvSpPr txBox="1">
              <a:spLocks noChangeArrowheads="1"/>
            </p:cNvSpPr>
            <p:nvPr/>
          </p:nvSpPr>
          <p:spPr bwMode="auto">
            <a:xfrm>
              <a:off x="2971" y="1298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7669" name="Text Box 17"/>
            <p:cNvSpPr txBox="1">
              <a:spLocks noChangeArrowheads="1"/>
            </p:cNvSpPr>
            <p:nvPr/>
          </p:nvSpPr>
          <p:spPr bwMode="auto">
            <a:xfrm>
              <a:off x="3651" y="1298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-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38962" name="Text Box 18"/>
          <p:cNvSpPr txBox="1">
            <a:spLocks noChangeArrowheads="1"/>
          </p:cNvSpPr>
          <p:nvPr/>
        </p:nvSpPr>
        <p:spPr bwMode="auto">
          <a:xfrm>
            <a:off x="2509840" y="3670300"/>
            <a:ext cx="5761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F</a:t>
            </a:r>
            <a:r>
              <a:rPr kumimoji="1" lang="en-US" altLang="zh-CN" sz="2800" b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(</a:t>
            </a:r>
            <a:r>
              <a:rPr kumimoji="1" lang="zh-CN" altLang="en-US" sz="28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法拉</a:t>
            </a:r>
            <a:r>
              <a:rPr kumimoji="1" lang="en-US" altLang="zh-CN" sz="2800" b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),  </a:t>
            </a:r>
            <a:r>
              <a:rPr kumimoji="1" lang="zh-CN" altLang="en-US" sz="28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常用</a:t>
            </a:r>
            <a:r>
              <a: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</a:t>
            </a: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F</a:t>
            </a:r>
            <a:r>
              <a: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，</a:t>
            </a: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pF</a:t>
            </a:r>
            <a:r>
              <a:rPr kumimoji="1" lang="zh-CN" altLang="en-US" sz="28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等表示</a:t>
            </a:r>
            <a:r>
              <a:rPr kumimoji="1" lang="zh-CN" altLang="en-US" sz="2800" b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。</a:t>
            </a:r>
            <a:endParaRPr kumimoji="1" lang="zh-CN" altLang="en-US" sz="2800" b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8963" name="Text Box 19"/>
          <p:cNvSpPr txBox="1">
            <a:spLocks noChangeArrowheads="1"/>
          </p:cNvSpPr>
          <p:nvPr/>
        </p:nvSpPr>
        <p:spPr bwMode="auto">
          <a:xfrm>
            <a:off x="708027" y="3541712"/>
            <a:ext cx="1512888" cy="547688"/>
          </a:xfrm>
          <a:prstGeom prst="rect">
            <a:avLst/>
          </a:prstGeom>
          <a:noFill/>
          <a:ln w="2857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单位</a:t>
            </a:r>
            <a:endParaRPr kumimoji="1" lang="zh-CN" altLang="en-US" sz="2800">
              <a:solidFill>
                <a:srgbClr val="FF99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38970" name="Text Box 26"/>
          <p:cNvSpPr txBox="1">
            <a:spLocks noChangeArrowheads="1"/>
          </p:cNvSpPr>
          <p:nvPr/>
        </p:nvSpPr>
        <p:spPr bwMode="auto">
          <a:xfrm>
            <a:off x="3034508" y="4921249"/>
            <a:ext cx="3384550" cy="13112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1F=10</a:t>
            </a:r>
            <a:r>
              <a:rPr kumimoji="1" lang="en-US" altLang="zh-CN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6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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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=10</a:t>
            </a:r>
            <a:r>
              <a:rPr kumimoji="1" lang="en-US" altLang="zh-CN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6 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pF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970" name="Object 2"/>
          <p:cNvGraphicFramePr>
            <a:graphicFrameLocks noChangeAspect="1"/>
          </p:cNvGraphicFramePr>
          <p:nvPr/>
        </p:nvGraphicFramePr>
        <p:xfrm>
          <a:off x="4090988" y="4749800"/>
          <a:ext cx="4308475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公式" r:id="rId1" imgW="1345565" imgH="391795" progId="Equation.3">
                  <p:embed/>
                </p:oleObj>
              </mc:Choice>
              <mc:Fallback>
                <p:oleObj name="公式" r:id="rId1" imgW="134556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988" y="4749800"/>
                        <a:ext cx="4308475" cy="130968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71" name="Rectangle 3"/>
          <p:cNvSpPr>
            <a:spLocks noChangeArrowheads="1"/>
          </p:cNvSpPr>
          <p:nvPr/>
        </p:nvSpPr>
        <p:spPr bwMode="auto">
          <a:xfrm>
            <a:off x="919163" y="1174750"/>
            <a:ext cx="4895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en-US" altLang="zh-CN">
                <a:latin typeface="楷体_GB2312" pitchFamily="49" charset="-122"/>
                <a:ea typeface="楷体_GB2312" pitchFamily="49" charset="-122"/>
              </a:rPr>
              <a:t>3. 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电容的电压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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电流关系</a:t>
            </a:r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9972" name="AutoShape 4"/>
          <p:cNvSpPr>
            <a:spLocks noChangeArrowheads="1"/>
          </p:cNvSpPr>
          <p:nvPr/>
        </p:nvSpPr>
        <p:spPr bwMode="auto">
          <a:xfrm>
            <a:off x="5675313" y="2662238"/>
            <a:ext cx="2736850" cy="1008062"/>
          </a:xfrm>
          <a:prstGeom prst="wedgeRoundRectCallout">
            <a:avLst>
              <a:gd name="adj1" fmla="val -48954"/>
              <a:gd name="adj2" fmla="val 153306"/>
              <a:gd name="adj3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电容元件</a:t>
            </a:r>
            <a:r>
              <a:rPr kumimoji="1" lang="en-US" altLang="zh-CN" sz="2800" b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VCR</a:t>
            </a:r>
            <a:r>
              <a:rPr kumimoji="1" lang="zh-CN" altLang="en-US" sz="28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的微分形式</a:t>
            </a:r>
            <a:endParaRPr kumimoji="1" lang="zh-CN" altLang="en-US" sz="2800">
              <a:solidFill>
                <a:srgbClr val="00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39979" name="AutoShape 11"/>
          <p:cNvSpPr>
            <a:spLocks noChangeArrowheads="1"/>
          </p:cNvSpPr>
          <p:nvPr/>
        </p:nvSpPr>
        <p:spPr bwMode="auto">
          <a:xfrm>
            <a:off x="995363" y="5110163"/>
            <a:ext cx="2374900" cy="936625"/>
          </a:xfrm>
          <a:prstGeom prst="wedgeRoundRectCallout">
            <a:avLst>
              <a:gd name="adj1" fmla="val 7352"/>
              <a:gd name="adj2" fmla="val -159153"/>
              <a:gd name="adj3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0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800" b="0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、</a:t>
            </a:r>
            <a:r>
              <a:rPr kumimoji="1" lang="en-US" altLang="zh-CN" sz="2800" b="0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取关联参考方向</a:t>
            </a:r>
            <a:endParaRPr kumimoji="1" lang="zh-CN" altLang="en-US" sz="28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12"/>
          <p:cNvGrpSpPr/>
          <p:nvPr/>
        </p:nvGrpSpPr>
        <p:grpSpPr bwMode="auto">
          <a:xfrm>
            <a:off x="1427163" y="2662238"/>
            <a:ext cx="3189287" cy="1757362"/>
            <a:chOff x="657" y="1007"/>
            <a:chExt cx="2009" cy="1107"/>
          </a:xfrm>
        </p:grpSpPr>
        <p:grpSp>
          <p:nvGrpSpPr>
            <p:cNvPr id="28684" name="Group 13"/>
            <p:cNvGrpSpPr/>
            <p:nvPr/>
          </p:nvGrpSpPr>
          <p:grpSpPr bwMode="auto">
            <a:xfrm>
              <a:off x="747" y="1007"/>
              <a:ext cx="1919" cy="762"/>
              <a:chOff x="2256" y="2679"/>
              <a:chExt cx="1919" cy="943"/>
            </a:xfrm>
          </p:grpSpPr>
          <p:sp>
            <p:nvSpPr>
              <p:cNvPr id="28690" name="Text Box 14"/>
              <p:cNvSpPr txBox="1">
                <a:spLocks noChangeArrowheads="1"/>
              </p:cNvSpPr>
              <p:nvPr/>
            </p:nvSpPr>
            <p:spPr bwMode="auto">
              <a:xfrm>
                <a:off x="3053" y="2679"/>
                <a:ext cx="293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endParaRPr kumimoji="1" lang="en-US" altLang="zh-CN" sz="2800" b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8691" name="Line 15"/>
              <p:cNvSpPr>
                <a:spLocks noChangeShapeType="1"/>
              </p:cNvSpPr>
              <p:nvPr/>
            </p:nvSpPr>
            <p:spPr bwMode="auto">
              <a:xfrm flipH="1" flipV="1">
                <a:off x="2347" y="3360"/>
                <a:ext cx="773" cy="0"/>
              </a:xfrm>
              <a:prstGeom prst="line">
                <a:avLst/>
              </a:prstGeom>
              <a:noFill/>
              <a:ln w="28575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2" name="Line 16"/>
              <p:cNvSpPr>
                <a:spLocks noChangeShapeType="1"/>
              </p:cNvSpPr>
              <p:nvPr/>
            </p:nvSpPr>
            <p:spPr bwMode="auto">
              <a:xfrm>
                <a:off x="3264" y="3360"/>
                <a:ext cx="820" cy="0"/>
              </a:xfrm>
              <a:prstGeom prst="line">
                <a:avLst/>
              </a:prstGeom>
              <a:noFill/>
              <a:ln w="28575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3" name="Oval 17"/>
              <p:cNvSpPr>
                <a:spLocks noChangeArrowheads="1"/>
              </p:cNvSpPr>
              <p:nvPr/>
            </p:nvSpPr>
            <p:spPr bwMode="auto">
              <a:xfrm>
                <a:off x="2256" y="3319"/>
                <a:ext cx="91" cy="9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8694" name="Oval 18"/>
              <p:cNvSpPr>
                <a:spLocks noChangeArrowheads="1"/>
              </p:cNvSpPr>
              <p:nvPr/>
            </p:nvSpPr>
            <p:spPr bwMode="auto">
              <a:xfrm>
                <a:off x="4084" y="3319"/>
                <a:ext cx="91" cy="9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grpSp>
            <p:nvGrpSpPr>
              <p:cNvPr id="28695" name="Group 19"/>
              <p:cNvGrpSpPr/>
              <p:nvPr/>
            </p:nvGrpSpPr>
            <p:grpSpPr bwMode="auto">
              <a:xfrm>
                <a:off x="3120" y="3083"/>
                <a:ext cx="144" cy="539"/>
                <a:chOff x="3053" y="3083"/>
                <a:chExt cx="211" cy="576"/>
              </a:xfrm>
            </p:grpSpPr>
            <p:sp>
              <p:nvSpPr>
                <p:cNvPr id="28696" name="Line 20"/>
                <p:cNvSpPr>
                  <a:spLocks noChangeShapeType="1"/>
                </p:cNvSpPr>
                <p:nvPr/>
              </p:nvSpPr>
              <p:spPr bwMode="auto">
                <a:xfrm>
                  <a:off x="3053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97" name="Line 21"/>
                <p:cNvSpPr>
                  <a:spLocks noChangeShapeType="1"/>
                </p:cNvSpPr>
                <p:nvPr/>
              </p:nvSpPr>
              <p:spPr bwMode="auto">
                <a:xfrm>
                  <a:off x="3264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28685" name="Text Box 22"/>
            <p:cNvSpPr txBox="1">
              <a:spLocks noChangeArrowheads="1"/>
            </p:cNvSpPr>
            <p:nvPr/>
          </p:nvSpPr>
          <p:spPr bwMode="auto">
            <a:xfrm>
              <a:off x="657" y="1640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8686" name="Text Box 23"/>
            <p:cNvSpPr txBox="1">
              <a:spLocks noChangeArrowheads="1"/>
            </p:cNvSpPr>
            <p:nvPr/>
          </p:nvSpPr>
          <p:spPr bwMode="auto">
            <a:xfrm>
              <a:off x="2290" y="1640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8687" name="Text Box 24"/>
            <p:cNvSpPr txBox="1">
              <a:spLocks noChangeArrowheads="1"/>
            </p:cNvSpPr>
            <p:nvPr/>
          </p:nvSpPr>
          <p:spPr bwMode="auto">
            <a:xfrm>
              <a:off x="1473" y="1787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8688" name="Text Box 25"/>
            <p:cNvSpPr txBox="1">
              <a:spLocks noChangeArrowheads="1"/>
            </p:cNvSpPr>
            <p:nvPr/>
          </p:nvSpPr>
          <p:spPr bwMode="auto">
            <a:xfrm>
              <a:off x="1111" y="1207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8689" name="Line 26"/>
            <p:cNvSpPr>
              <a:spLocks noChangeShapeType="1"/>
            </p:cNvSpPr>
            <p:nvPr/>
          </p:nvSpPr>
          <p:spPr bwMode="auto">
            <a:xfrm>
              <a:off x="748" y="1434"/>
              <a:ext cx="408" cy="0"/>
            </a:xfrm>
            <a:prstGeom prst="line">
              <a:avLst/>
            </a:prstGeom>
            <a:noFill/>
            <a:ln w="38100" cap="sq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5830888" y="1298575"/>
          <a:ext cx="1727200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公式" r:id="rId1" imgW="544195" imgH="391795" progId="Equation.3">
                  <p:embed/>
                </p:oleObj>
              </mc:Choice>
              <mc:Fallback>
                <p:oleObj name="公式" r:id="rId1" imgW="54419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888" y="1298575"/>
                        <a:ext cx="1727200" cy="126523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0996" name="Rectangle 4"/>
          <p:cNvSpPr>
            <a:spLocks noChangeArrowheads="1"/>
          </p:cNvSpPr>
          <p:nvPr/>
        </p:nvSpPr>
        <p:spPr bwMode="auto">
          <a:xfrm>
            <a:off x="790575" y="5257800"/>
            <a:ext cx="8137525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当 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为常数</a:t>
            </a:r>
            <a:r>
              <a:rPr kumimoji="1"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直流</a:t>
            </a:r>
            <a:r>
              <a:rPr kumimoji="1"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时，</a:t>
            </a:r>
            <a:r>
              <a:rPr kumimoji="1" lang="en-US" altLang="zh-CN" sz="28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=0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。电容相当于开路，</a:t>
            </a: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电容有</a:t>
            </a:r>
            <a:r>
              <a:rPr kumimoji="1"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隔断直流</a:t>
            </a: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作用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zh-CN" altLang="en-US" sz="280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11"/>
          <p:cNvGrpSpPr/>
          <p:nvPr/>
        </p:nvGrpSpPr>
        <p:grpSpPr bwMode="auto">
          <a:xfrm>
            <a:off x="646113" y="2593975"/>
            <a:ext cx="1663700" cy="850900"/>
            <a:chOff x="385" y="3022"/>
            <a:chExt cx="1019" cy="536"/>
          </a:xfrm>
        </p:grpSpPr>
        <p:pic>
          <p:nvPicPr>
            <p:cNvPr id="29722" name="Picture 12" descr="1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23" name="Text Box 13"/>
            <p:cNvSpPr txBox="1">
              <a:spLocks noChangeArrowheads="1"/>
            </p:cNvSpPr>
            <p:nvPr/>
          </p:nvSpPr>
          <p:spPr bwMode="auto">
            <a:xfrm>
              <a:off x="793" y="3125"/>
              <a:ext cx="61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 dirty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b="0" dirty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29703" name="Group 29"/>
          <p:cNvGrpSpPr/>
          <p:nvPr/>
        </p:nvGrpSpPr>
        <p:grpSpPr bwMode="auto">
          <a:xfrm>
            <a:off x="1438275" y="866775"/>
            <a:ext cx="3190875" cy="1990725"/>
            <a:chOff x="2517" y="1052"/>
            <a:chExt cx="2010" cy="1254"/>
          </a:xfrm>
        </p:grpSpPr>
        <p:grpSp>
          <p:nvGrpSpPr>
            <p:cNvPr id="29708" name="Group 30"/>
            <p:cNvGrpSpPr/>
            <p:nvPr/>
          </p:nvGrpSpPr>
          <p:grpSpPr bwMode="auto">
            <a:xfrm>
              <a:off x="2608" y="1052"/>
              <a:ext cx="1919" cy="905"/>
              <a:chOff x="2256" y="2717"/>
              <a:chExt cx="1919" cy="905"/>
            </a:xfrm>
          </p:grpSpPr>
          <p:sp>
            <p:nvSpPr>
              <p:cNvPr id="29714" name="Text Box 31"/>
              <p:cNvSpPr txBox="1">
                <a:spLocks noChangeArrowheads="1"/>
              </p:cNvSpPr>
              <p:nvPr/>
            </p:nvSpPr>
            <p:spPr bwMode="auto">
              <a:xfrm>
                <a:off x="3053" y="2717"/>
                <a:ext cx="29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</a:rPr>
                  <a:t>C</a:t>
                </a:r>
                <a:endParaRPr kumimoji="1" lang="en-US" altLang="zh-CN" sz="2800" b="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15" name="Line 32"/>
              <p:cNvSpPr>
                <a:spLocks noChangeShapeType="1"/>
              </p:cNvSpPr>
              <p:nvPr/>
            </p:nvSpPr>
            <p:spPr bwMode="auto">
              <a:xfrm flipH="1" flipV="1">
                <a:off x="2347" y="3360"/>
                <a:ext cx="773" cy="0"/>
              </a:xfrm>
              <a:prstGeom prst="line">
                <a:avLst/>
              </a:prstGeom>
              <a:noFill/>
              <a:ln w="44450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16" name="Line 33"/>
              <p:cNvSpPr>
                <a:spLocks noChangeShapeType="1"/>
              </p:cNvSpPr>
              <p:nvPr/>
            </p:nvSpPr>
            <p:spPr bwMode="auto">
              <a:xfrm>
                <a:off x="3264" y="3360"/>
                <a:ext cx="820" cy="0"/>
              </a:xfrm>
              <a:prstGeom prst="line">
                <a:avLst/>
              </a:prstGeom>
              <a:noFill/>
              <a:ln w="44450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17" name="Oval 34"/>
              <p:cNvSpPr>
                <a:spLocks noChangeArrowheads="1"/>
              </p:cNvSpPr>
              <p:nvPr/>
            </p:nvSpPr>
            <p:spPr bwMode="auto">
              <a:xfrm>
                <a:off x="2256" y="3319"/>
                <a:ext cx="91" cy="9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9718" name="Oval 35"/>
              <p:cNvSpPr>
                <a:spLocks noChangeArrowheads="1"/>
              </p:cNvSpPr>
              <p:nvPr/>
            </p:nvSpPr>
            <p:spPr bwMode="auto">
              <a:xfrm>
                <a:off x="4084" y="3319"/>
                <a:ext cx="91" cy="9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grpSp>
            <p:nvGrpSpPr>
              <p:cNvPr id="29719" name="Group 36"/>
              <p:cNvGrpSpPr/>
              <p:nvPr/>
            </p:nvGrpSpPr>
            <p:grpSpPr bwMode="auto">
              <a:xfrm>
                <a:off x="3120" y="3083"/>
                <a:ext cx="144" cy="539"/>
                <a:chOff x="3053" y="3083"/>
                <a:chExt cx="211" cy="576"/>
              </a:xfrm>
            </p:grpSpPr>
            <p:sp>
              <p:nvSpPr>
                <p:cNvPr id="29720" name="Line 37"/>
                <p:cNvSpPr>
                  <a:spLocks noChangeShapeType="1"/>
                </p:cNvSpPr>
                <p:nvPr/>
              </p:nvSpPr>
              <p:spPr bwMode="auto">
                <a:xfrm>
                  <a:off x="3053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21" name="Line 38"/>
                <p:cNvSpPr>
                  <a:spLocks noChangeShapeType="1"/>
                </p:cNvSpPr>
                <p:nvPr/>
              </p:nvSpPr>
              <p:spPr bwMode="auto">
                <a:xfrm>
                  <a:off x="3264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9709" name="Text Box 39"/>
            <p:cNvSpPr txBox="1">
              <a:spLocks noChangeArrowheads="1"/>
            </p:cNvSpPr>
            <p:nvPr/>
          </p:nvSpPr>
          <p:spPr bwMode="auto">
            <a:xfrm>
              <a:off x="2517" y="1706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9710" name="Text Box 40"/>
            <p:cNvSpPr txBox="1">
              <a:spLocks noChangeArrowheads="1"/>
            </p:cNvSpPr>
            <p:nvPr/>
          </p:nvSpPr>
          <p:spPr bwMode="auto">
            <a:xfrm>
              <a:off x="4150" y="1706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9711" name="Text Box 41"/>
            <p:cNvSpPr txBox="1">
              <a:spLocks noChangeArrowheads="1"/>
            </p:cNvSpPr>
            <p:nvPr/>
          </p:nvSpPr>
          <p:spPr bwMode="auto">
            <a:xfrm>
              <a:off x="3379" y="1979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9712" name="Text Box 42"/>
            <p:cNvSpPr txBox="1">
              <a:spLocks noChangeArrowheads="1"/>
            </p:cNvSpPr>
            <p:nvPr/>
          </p:nvSpPr>
          <p:spPr bwMode="auto">
            <a:xfrm>
              <a:off x="2971" y="1298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9713" name="Text Box 43"/>
            <p:cNvSpPr txBox="1">
              <a:spLocks noChangeArrowheads="1"/>
            </p:cNvSpPr>
            <p:nvPr/>
          </p:nvSpPr>
          <p:spPr bwMode="auto">
            <a:xfrm>
              <a:off x="3651" y="1298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-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41036" name="Rectangle 44" descr="斜纹布"/>
          <p:cNvSpPr>
            <a:spLocks noChangeArrowheads="1"/>
          </p:cNvSpPr>
          <p:nvPr/>
        </p:nvSpPr>
        <p:spPr bwMode="auto">
          <a:xfrm>
            <a:off x="790575" y="3602038"/>
            <a:ext cx="7994650" cy="1692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AutoNum type="circleNumDbPlain"/>
            </a:pPr>
            <a:r>
              <a:rPr kumimoji="1" lang="zh-CN" altLang="en-US" sz="2800" dirty="0">
                <a:solidFill>
                  <a:srgbClr val="FFFF00"/>
                </a:solidFill>
                <a:ea typeface="楷体_GB2312" pitchFamily="49" charset="-122"/>
              </a:rPr>
              <a:t>某一时刻电容电流 </a:t>
            </a:r>
            <a:r>
              <a:rPr kumimoji="1" lang="en-US" altLang="zh-CN" sz="28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ea typeface="楷体_GB2312" pitchFamily="49" charset="-122"/>
              </a:rPr>
              <a:t>的大小取决于电容电压</a:t>
            </a:r>
            <a:r>
              <a:rPr kumimoji="1" lang="zh-CN" altLang="en-US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ea typeface="楷体_GB2312" pitchFamily="49" charset="-122"/>
              </a:rPr>
              <a:t>的变化率</a:t>
            </a:r>
            <a:r>
              <a:rPr kumimoji="1" lang="en-US" altLang="zh-CN" sz="2800" dirty="0">
                <a:solidFill>
                  <a:srgbClr val="FFFF00"/>
                </a:solidFill>
                <a:ea typeface="楷体_GB2312" pitchFamily="49" charset="-122"/>
              </a:rPr>
              <a:t>, </a:t>
            </a:r>
            <a:r>
              <a:rPr kumimoji="1" lang="zh-CN" altLang="en-US" sz="2800" dirty="0">
                <a:solidFill>
                  <a:srgbClr val="FFFF00"/>
                </a:solidFill>
                <a:ea typeface="楷体_GB2312" pitchFamily="49" charset="-122"/>
              </a:rPr>
              <a:t>而与该时刻电压</a:t>
            </a:r>
            <a:r>
              <a:rPr kumimoji="1" lang="zh-CN" altLang="en-US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ea typeface="楷体_GB2312" pitchFamily="49" charset="-122"/>
              </a:rPr>
              <a:t>的大小无关。电容是</a:t>
            </a:r>
            <a:r>
              <a:rPr kumimoji="1" lang="zh-CN" altLang="en-US" sz="2800" dirty="0">
                <a:ea typeface="楷体_GB2312" pitchFamily="49" charset="-122"/>
              </a:rPr>
              <a:t>动态元件</a:t>
            </a:r>
            <a:r>
              <a:rPr kumimoji="1" lang="zh-CN" altLang="en-US" sz="2800" dirty="0">
                <a:solidFill>
                  <a:srgbClr val="FFFF00"/>
                </a:solidFill>
                <a:ea typeface="楷体_GB2312" pitchFamily="49" charset="-122"/>
              </a:rPr>
              <a:t>；</a:t>
            </a:r>
            <a:endParaRPr kumimoji="1" lang="zh-CN" altLang="en-US" sz="28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15"/>
          <p:cNvSpPr txBox="1">
            <a:spLocks noChangeArrowheads="1"/>
          </p:cNvSpPr>
          <p:nvPr/>
        </p:nvSpPr>
        <p:spPr bwMode="auto">
          <a:xfrm>
            <a:off x="423071" y="913511"/>
            <a:ext cx="4010817" cy="523220"/>
          </a:xfrm>
          <a:prstGeom prst="rect">
            <a:avLst/>
          </a:prstGeom>
          <a:noFill/>
          <a:ln w="381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楞次定律（</a:t>
            </a:r>
            <a:r>
              <a:rPr kumimoji="1" lang="en-US" altLang="zh-CN" sz="2800" dirty="0">
                <a:latin typeface="楷体_GB2312" pitchFamily="49" charset="-122"/>
                <a:ea typeface="楷体_GB2312" pitchFamily="49" charset="-122"/>
              </a:rPr>
              <a:t>Lenz Law</a:t>
            </a: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 dirty="0">
                <a:latin typeface="楷体_GB2312" pitchFamily="49" charset="-122"/>
                <a:ea typeface="楷体_GB2312" pitchFamily="49" charset="-122"/>
              </a:rPr>
              <a:t>:</a:t>
            </a:r>
            <a:endParaRPr kumimoji="1"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6" name="Text Box 16"/>
          <p:cNvSpPr txBox="1">
            <a:spLocks noChangeArrowheads="1"/>
          </p:cNvSpPr>
          <p:nvPr/>
        </p:nvSpPr>
        <p:spPr bwMode="auto">
          <a:xfrm>
            <a:off x="471355" y="1539608"/>
            <a:ext cx="6196409" cy="100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感应电流的磁场，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总要阻碍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引起感应电流的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磁通量的变化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546895" y="2648273"/>
            <a:ext cx="6455038" cy="156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线圈的电流增加，则感应的磁场则要削弱这个增加；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线圈的电流减少，则感应的磁场则要削弱这个减少；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注意：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阻碍，非阻止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，只是一定程度抑制</a:t>
            </a:r>
            <a:endParaRPr kumimoji="1"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65541" name="Picture 5" descr="海因里希·楞次—楞次定律_俄国物理学家、海因里希·楞次纪念馆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205" y="490490"/>
            <a:ext cx="185737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285740" y="2575472"/>
            <a:ext cx="1682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海因里希</a:t>
            </a:r>
            <a:r>
              <a:rPr lang="en-US" altLang="zh-CN" dirty="0"/>
              <a:t>·</a:t>
            </a:r>
            <a:r>
              <a:rPr lang="zh-CN" altLang="en-US" dirty="0"/>
              <a:t>楞次</a:t>
            </a:r>
            <a:endParaRPr lang="en-US" altLang="zh-CN" dirty="0"/>
          </a:p>
          <a:p>
            <a:pPr algn="ctr"/>
            <a:r>
              <a:rPr lang="en-US" altLang="zh-CN" dirty="0"/>
              <a:t>1804-1865</a:t>
            </a:r>
            <a:endParaRPr lang="en-US" altLang="zh-CN" dirty="0"/>
          </a:p>
          <a:p>
            <a:pPr algn="ctr"/>
            <a:r>
              <a:rPr lang="zh-CN" altLang="en-US" dirty="0"/>
              <a:t>俄国人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6894" y="4679950"/>
            <a:ext cx="5518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设在磁感应强度为</a:t>
            </a:r>
            <a:r>
              <a:rPr lang="en-US" altLang="zh-CN" sz="2000" dirty="0"/>
              <a:t>B</a:t>
            </a:r>
            <a:r>
              <a:rPr lang="zh-CN" altLang="en-US" sz="2000" dirty="0"/>
              <a:t>的匀强磁场中，有一个面积为</a:t>
            </a:r>
            <a:r>
              <a:rPr lang="en-US" altLang="zh-CN" sz="2000" dirty="0"/>
              <a:t>S</a:t>
            </a:r>
            <a:r>
              <a:rPr lang="zh-CN" altLang="en-US" sz="2000" dirty="0"/>
              <a:t>且与磁场方向垂直的平面，磁感应强度</a:t>
            </a:r>
            <a:r>
              <a:rPr lang="en-US" altLang="zh-CN" sz="2000" dirty="0"/>
              <a:t>B</a:t>
            </a:r>
            <a:r>
              <a:rPr lang="zh-CN" altLang="en-US" sz="2000" dirty="0"/>
              <a:t>与面积</a:t>
            </a:r>
            <a:r>
              <a:rPr lang="en-US" altLang="zh-CN" sz="2000" dirty="0"/>
              <a:t>S</a:t>
            </a:r>
            <a:r>
              <a:rPr lang="zh-CN" altLang="en-US" sz="2000" dirty="0"/>
              <a:t>的乘积，叫做</a:t>
            </a:r>
            <a:r>
              <a:rPr lang="zh-CN" altLang="en-US" sz="2000" dirty="0">
                <a:solidFill>
                  <a:srgbClr val="FFFF00"/>
                </a:solidFill>
              </a:rPr>
              <a:t>穿过这个平面的磁通量</a:t>
            </a:r>
            <a:r>
              <a:rPr lang="zh-CN" altLang="en-US" sz="2000" dirty="0"/>
              <a:t>，简称</a:t>
            </a:r>
            <a:r>
              <a:rPr lang="zh-CN" altLang="en-US" sz="2000" dirty="0">
                <a:solidFill>
                  <a:srgbClr val="FFFF00"/>
                </a:solidFill>
              </a:rPr>
              <a:t>磁通</a:t>
            </a:r>
            <a:r>
              <a:rPr lang="zh-CN" altLang="en-US" sz="2000" dirty="0"/>
              <a:t>（</a:t>
            </a:r>
            <a:r>
              <a:rPr lang="en-US" altLang="zh-CN" sz="2000" dirty="0"/>
              <a:t>Magnetic Flux</a:t>
            </a:r>
            <a:r>
              <a:rPr lang="zh-CN" altLang="en-US" sz="2000" dirty="0"/>
              <a:t>）。标量，符号“</a:t>
            </a:r>
            <a:r>
              <a:rPr lang="en-US" altLang="zh-CN" sz="2000" dirty="0"/>
              <a:t>Φ”,</a:t>
            </a:r>
            <a:r>
              <a:rPr lang="zh-CN" altLang="en-US" sz="2000" dirty="0"/>
              <a:t> 单位韦伯，是以德国物理学家威廉</a:t>
            </a:r>
            <a:r>
              <a:rPr lang="en-US" altLang="zh-CN" sz="2000" dirty="0"/>
              <a:t>·</a:t>
            </a:r>
            <a:r>
              <a:rPr lang="zh-CN" altLang="en-US" sz="2000" dirty="0"/>
              <a:t>韦伯的名字命名的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r="10315"/>
          <a:stretch>
            <a:fillRect/>
          </a:stretch>
        </p:blipFill>
        <p:spPr>
          <a:xfrm>
            <a:off x="7111205" y="3764219"/>
            <a:ext cx="1857375" cy="204942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11205" y="5934670"/>
            <a:ext cx="19159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威廉</a:t>
            </a:r>
            <a:r>
              <a:rPr lang="en-US" altLang="zh-CN" dirty="0"/>
              <a:t>·</a:t>
            </a:r>
            <a:r>
              <a:rPr lang="zh-CN" altLang="en-US" dirty="0"/>
              <a:t>爱德华</a:t>
            </a:r>
            <a:r>
              <a:rPr lang="en-US" altLang="zh-CN" dirty="0"/>
              <a:t>·</a:t>
            </a:r>
            <a:r>
              <a:rPr lang="zh-CN" altLang="en-US" dirty="0"/>
              <a:t>韦伯</a:t>
            </a:r>
            <a:endParaRPr lang="en-US" altLang="zh-CN" dirty="0"/>
          </a:p>
          <a:p>
            <a:pPr algn="ctr"/>
            <a:r>
              <a:rPr lang="en-US" altLang="zh-CN" dirty="0"/>
              <a:t>1804-1891</a:t>
            </a:r>
            <a:endParaRPr lang="en-US" altLang="zh-CN" dirty="0"/>
          </a:p>
          <a:p>
            <a:pPr algn="ctr"/>
            <a:r>
              <a:rPr lang="zh-CN" altLang="en-US" dirty="0"/>
              <a:t>德国人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Text Box 2"/>
          <p:cNvSpPr txBox="1">
            <a:spLocks noChangeArrowheads="1"/>
          </p:cNvSpPr>
          <p:nvPr/>
        </p:nvSpPr>
        <p:spPr bwMode="auto">
          <a:xfrm>
            <a:off x="939800" y="1217613"/>
            <a:ext cx="7416797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AutoNum type="circleNumDbPlain" startAt="3"/>
            </a:pP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实际电路中通过电容的电流</a:t>
            </a:r>
            <a:r>
              <a:rPr kumimoji="1" lang="zh-CN" altLang="en-US" sz="28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8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为有限值，则电容电压 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 </a:t>
            </a: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必定是时间的连续函数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42027" name="Object 2"/>
          <p:cNvGraphicFramePr>
            <a:graphicFrameLocks noChangeAspect="1"/>
          </p:cNvGraphicFramePr>
          <p:nvPr/>
        </p:nvGraphicFramePr>
        <p:xfrm>
          <a:off x="4012248" y="2774950"/>
          <a:ext cx="2944812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公式" r:id="rId4" imgW="1053465" imgH="391795" progId="Equation.3">
                  <p:embed/>
                </p:oleObj>
              </mc:Choice>
              <mc:Fallback>
                <p:oleObj name="公式" r:id="rId4" imgW="105346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248" y="2774950"/>
                        <a:ext cx="2944812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28" name="Object 3"/>
          <p:cNvGraphicFramePr>
            <a:graphicFrameLocks noChangeAspect="1"/>
          </p:cNvGraphicFramePr>
          <p:nvPr/>
        </p:nvGraphicFramePr>
        <p:xfrm>
          <a:off x="533400" y="5005388"/>
          <a:ext cx="34290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公式" r:id="rId6" imgW="2429510" imgH="583565" progId="Equation.3">
                  <p:embed/>
                </p:oleObj>
              </mc:Choice>
              <mc:Fallback>
                <p:oleObj name="公式" r:id="rId6" imgW="2429510" imgH="58356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005388"/>
                        <a:ext cx="3429000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29" name="Object 4"/>
          <p:cNvGraphicFramePr>
            <a:graphicFrameLocks noChangeAspect="1"/>
          </p:cNvGraphicFramePr>
          <p:nvPr/>
        </p:nvGraphicFramePr>
        <p:xfrm>
          <a:off x="3702050" y="4933951"/>
          <a:ext cx="5018088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公式" r:id="rId8" imgW="3474720" imgH="862330" progId="Equation.3">
                  <p:embed/>
                </p:oleObj>
              </mc:Choice>
              <mc:Fallback>
                <p:oleObj name="公式" r:id="rId8" imgW="3474720" imgH="86233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050" y="4933951"/>
                        <a:ext cx="5018088" cy="115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30" name="Object 5"/>
          <p:cNvGraphicFramePr>
            <a:graphicFrameLocks noChangeAspect="1"/>
          </p:cNvGraphicFramePr>
          <p:nvPr/>
        </p:nvGraphicFramePr>
        <p:xfrm>
          <a:off x="1252538" y="5942013"/>
          <a:ext cx="28082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公式" r:id="rId10" imgW="2007235" imgH="705485" progId="Equation.3">
                  <p:embed/>
                </p:oleObj>
              </mc:Choice>
              <mc:Fallback>
                <p:oleObj name="公式" r:id="rId10" imgW="2007235" imgH="70548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5942013"/>
                        <a:ext cx="2808287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/>
          <p:nvPr/>
        </p:nvGrpSpPr>
        <p:grpSpPr bwMode="auto">
          <a:xfrm>
            <a:off x="809308" y="2509101"/>
            <a:ext cx="2519362" cy="1814513"/>
            <a:chOff x="793" y="1071"/>
            <a:chExt cx="1587" cy="1143"/>
          </a:xfrm>
        </p:grpSpPr>
        <p:grpSp>
          <p:nvGrpSpPr>
            <p:cNvPr id="30733" name="Group 3"/>
            <p:cNvGrpSpPr/>
            <p:nvPr/>
          </p:nvGrpSpPr>
          <p:grpSpPr bwMode="auto">
            <a:xfrm>
              <a:off x="884" y="1071"/>
              <a:ext cx="1496" cy="1143"/>
              <a:chOff x="839" y="845"/>
              <a:chExt cx="1496" cy="1143"/>
            </a:xfrm>
          </p:grpSpPr>
          <p:sp>
            <p:nvSpPr>
              <p:cNvPr id="30735" name="Line 4"/>
              <p:cNvSpPr>
                <a:spLocks noChangeShapeType="1"/>
              </p:cNvSpPr>
              <p:nvPr/>
            </p:nvSpPr>
            <p:spPr bwMode="auto">
              <a:xfrm>
                <a:off x="839" y="1661"/>
                <a:ext cx="140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6" name="Line 5"/>
              <p:cNvSpPr>
                <a:spLocks noChangeShapeType="1"/>
              </p:cNvSpPr>
              <p:nvPr/>
            </p:nvSpPr>
            <p:spPr bwMode="auto">
              <a:xfrm flipV="1">
                <a:off x="975" y="935"/>
                <a:ext cx="0" cy="953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7" name="Text Box 6" descr="斜纹布"/>
              <p:cNvSpPr txBox="1">
                <a:spLocks noChangeArrowheads="1"/>
              </p:cNvSpPr>
              <p:nvPr/>
            </p:nvSpPr>
            <p:spPr bwMode="auto">
              <a:xfrm>
                <a:off x="2018" y="1661"/>
                <a:ext cx="317" cy="327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bg2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t</a:t>
                </a:r>
                <a:endPara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0738" name="Text Box 7" descr="斜纹布"/>
              <p:cNvSpPr txBox="1">
                <a:spLocks noChangeArrowheads="1"/>
              </p:cNvSpPr>
              <p:nvPr/>
            </p:nvSpPr>
            <p:spPr bwMode="auto">
              <a:xfrm>
                <a:off x="1020" y="845"/>
                <a:ext cx="317" cy="327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bg2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u</a:t>
                </a:r>
                <a:endPara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0739" name="Line 8"/>
              <p:cNvSpPr>
                <a:spLocks noChangeShapeType="1"/>
              </p:cNvSpPr>
              <p:nvPr/>
            </p:nvSpPr>
            <p:spPr bwMode="auto">
              <a:xfrm>
                <a:off x="975" y="1389"/>
                <a:ext cx="408" cy="0"/>
              </a:xfrm>
              <a:prstGeom prst="line">
                <a:avLst/>
              </a:prstGeom>
              <a:noFill/>
              <a:ln w="28575" cap="sq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40" name="Line 9"/>
              <p:cNvSpPr>
                <a:spLocks noChangeShapeType="1"/>
              </p:cNvSpPr>
              <p:nvPr/>
            </p:nvSpPr>
            <p:spPr bwMode="auto">
              <a:xfrm>
                <a:off x="1383" y="1071"/>
                <a:ext cx="681" cy="0"/>
              </a:xfrm>
              <a:prstGeom prst="line">
                <a:avLst/>
              </a:prstGeom>
              <a:noFill/>
              <a:ln w="28575" cap="sq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41" name="Line 10"/>
              <p:cNvSpPr>
                <a:spLocks noChangeShapeType="1"/>
              </p:cNvSpPr>
              <p:nvPr/>
            </p:nvSpPr>
            <p:spPr bwMode="auto">
              <a:xfrm>
                <a:off x="1383" y="1071"/>
                <a:ext cx="0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0734" name="Text Box 21" descr="斜纹布"/>
            <p:cNvSpPr txBox="1">
              <a:spLocks noChangeArrowheads="1"/>
            </p:cNvSpPr>
            <p:nvPr/>
          </p:nvSpPr>
          <p:spPr bwMode="auto">
            <a:xfrm>
              <a:off x="793" y="1842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sz="2800" b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/>
        </p:nvGraphicFramePr>
        <p:xfrm>
          <a:off x="7332002" y="5826125"/>
          <a:ext cx="1278598" cy="93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公式" r:id="rId12" imgW="544195" imgH="391795" progId="Equation.3">
                  <p:embed/>
                </p:oleObj>
              </mc:Choice>
              <mc:Fallback>
                <p:oleObj name="公式" r:id="rId12" imgW="54419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2002" y="5826125"/>
                        <a:ext cx="1278598" cy="93662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604520" y="4461163"/>
            <a:ext cx="39469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+mn-ea"/>
                <a:ea typeface="+mn-ea"/>
              </a:rPr>
              <a:t>如果某一初始时刻</a:t>
            </a:r>
            <a:r>
              <a:rPr kumimoji="1" lang="en-US" altLang="zh-CN" sz="2000" dirty="0">
                <a:solidFill>
                  <a:srgbClr val="FFFF00"/>
                </a:solidFill>
                <a:latin typeface="+mn-ea"/>
                <a:ea typeface="+mn-ea"/>
              </a:rPr>
              <a:t>t</a:t>
            </a:r>
            <a:r>
              <a:rPr kumimoji="1" lang="en-US" altLang="zh-CN" sz="2000" baseline="-25000" dirty="0">
                <a:solidFill>
                  <a:srgbClr val="FFFF00"/>
                </a:solidFill>
                <a:latin typeface="+mn-ea"/>
                <a:ea typeface="+mn-ea"/>
              </a:rPr>
              <a:t>0</a:t>
            </a:r>
            <a:r>
              <a:rPr kumimoji="1" lang="zh-CN" altLang="en-US" sz="2000" dirty="0">
                <a:solidFill>
                  <a:srgbClr val="FFFF00"/>
                </a:solidFill>
                <a:latin typeface="+mn-ea"/>
                <a:ea typeface="+mn-ea"/>
              </a:rPr>
              <a:t>的电压确定：</a:t>
            </a:r>
            <a:endParaRPr kumimoji="1" lang="zh-CN" altLang="en-US" sz="2000" b="0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5256987" y="4497502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+mn-ea"/>
                <a:ea typeface="+mn-ea"/>
              </a:rPr>
              <a:t>定积分</a:t>
            </a:r>
            <a:endParaRPr kumimoji="1" lang="zh-CN" altLang="en-US" sz="2000" b="0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7072412" y="4497502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+mn-ea"/>
                <a:ea typeface="+mn-ea"/>
              </a:rPr>
              <a:t>变上限积分</a:t>
            </a:r>
            <a:endParaRPr kumimoji="1" lang="zh-CN" altLang="en-US" sz="2000" b="0" dirty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042" name="Object 2"/>
          <p:cNvGraphicFramePr>
            <a:graphicFrameLocks noChangeAspect="1"/>
          </p:cNvGraphicFramePr>
          <p:nvPr/>
        </p:nvGraphicFramePr>
        <p:xfrm>
          <a:off x="865188" y="1271287"/>
          <a:ext cx="4751388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公式" r:id="rId1" imgW="2459990" imgH="705485" progId="Equation.3">
                  <p:embed/>
                </p:oleObj>
              </mc:Choice>
              <mc:Fallback>
                <p:oleObj name="公式" r:id="rId1" imgW="2459990" imgH="70548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1271287"/>
                        <a:ext cx="4751388" cy="126206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FF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1088548" y="3785350"/>
            <a:ext cx="7325678" cy="148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AutoNum type="circleNumDbPlain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某一时刻的电容电压值与</a:t>
            </a:r>
            <a:r>
              <a:rPr kumimoji="1" lang="en-US" altLang="zh-CN" sz="2400" b="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-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到该时刻的所有电流值有关，即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电容元件有记忆电流的作用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，故称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电容元件为记忆元件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75420" y="2849697"/>
            <a:ext cx="1663700" cy="850900"/>
            <a:chOff x="385" y="3022"/>
            <a:chExt cx="1019" cy="536"/>
          </a:xfrm>
        </p:grpSpPr>
        <p:pic>
          <p:nvPicPr>
            <p:cNvPr id="31760" name="Picture 5" descr="1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1" name="Text Box 6"/>
            <p:cNvSpPr txBox="1">
              <a:spLocks noChangeArrowheads="1"/>
            </p:cNvSpPr>
            <p:nvPr/>
          </p:nvSpPr>
          <p:spPr bwMode="auto">
            <a:xfrm>
              <a:off x="793" y="3125"/>
              <a:ext cx="61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 dirty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b="0" dirty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343053" name="Text Box 13"/>
          <p:cNvSpPr txBox="1">
            <a:spLocks noChangeArrowheads="1"/>
          </p:cNvSpPr>
          <p:nvPr/>
        </p:nvSpPr>
        <p:spPr bwMode="auto">
          <a:xfrm>
            <a:off x="1088548" y="5379219"/>
            <a:ext cx="7398703" cy="94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研究某一初始时刻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0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en-US" altLang="zh-CN" sz="2400" baseline="-25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以后的电容电压，需要知道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0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时刻开始作用的电流 </a:t>
            </a:r>
            <a:r>
              <a:rPr kumimoji="1" lang="en-US" altLang="zh-CN" sz="24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4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和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0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时刻的电压 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0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43054" name="AutoShape 14"/>
          <p:cNvSpPr>
            <a:spLocks noChangeArrowheads="1"/>
          </p:cNvSpPr>
          <p:nvPr/>
        </p:nvSpPr>
        <p:spPr bwMode="auto">
          <a:xfrm>
            <a:off x="6921500" y="957263"/>
            <a:ext cx="1979612" cy="1728787"/>
          </a:xfrm>
          <a:prstGeom prst="wedgeRoundRectCallout">
            <a:avLst>
              <a:gd name="adj1" fmla="val -103329"/>
              <a:gd name="adj2" fmla="val 13083"/>
              <a:gd name="adj3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电容元件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VCR</a:t>
            </a:r>
            <a:r>
              <a:rPr kumimoji="1"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的积分形式</a:t>
            </a:r>
            <a:endParaRPr kumimoji="1" lang="zh-CN" altLang="en-US" sz="28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990600" y="1866635"/>
            <a:ext cx="7162800" cy="100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ClrTx/>
              <a:buSzTx/>
              <a:buFontTx/>
              <a:buAutoNum type="circleNumDbPlain"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当电容的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4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400" i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为非关联方向时，上述微分和积分表达式前要冠以负号</a:t>
            </a:r>
            <a:r>
              <a:rPr kumimoji="1" lang="zh-CN" altLang="en-US" sz="24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;</a:t>
            </a:r>
            <a:endParaRPr kumimoji="1" lang="en-US" altLang="zh-CN" sz="240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9"/>
          <p:cNvGrpSpPr/>
          <p:nvPr/>
        </p:nvGrpSpPr>
        <p:grpSpPr bwMode="auto">
          <a:xfrm>
            <a:off x="361633" y="925830"/>
            <a:ext cx="1663700" cy="850900"/>
            <a:chOff x="385" y="3022"/>
            <a:chExt cx="1020" cy="536"/>
          </a:xfrm>
        </p:grpSpPr>
        <p:pic>
          <p:nvPicPr>
            <p:cNvPr id="32780" name="Picture 10" descr="1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1" name="Text Box 11"/>
            <p:cNvSpPr txBox="1">
              <a:spLocks noChangeArrowheads="1"/>
            </p:cNvSpPr>
            <p:nvPr/>
          </p:nvSpPr>
          <p:spPr bwMode="auto">
            <a:xfrm>
              <a:off x="794" y="3125"/>
              <a:ext cx="61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 dirty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b="0" dirty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344076" name="Text Box 12"/>
          <p:cNvSpPr txBox="1">
            <a:spLocks noChangeArrowheads="1"/>
          </p:cNvSpPr>
          <p:nvPr/>
        </p:nvSpPr>
        <p:spPr bwMode="auto">
          <a:xfrm>
            <a:off x="1028744" y="5191786"/>
            <a:ext cx="7162800" cy="100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ClrTx/>
              <a:buSzTx/>
              <a:buFontTx/>
              <a:buAutoNum type="circleNumDbPlain" startAt="2"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上式中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(t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称为电容电压的初始值，它反映电容初始时刻的储能状况，也称为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初始状态。</a:t>
            </a:r>
            <a:r>
              <a:rPr kumimoji="1" lang="zh-CN" altLang="en-US" sz="24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    </a:t>
            </a:r>
            <a:endParaRPr kumimoji="1" lang="zh-CN" altLang="en-US" sz="240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44077" name="Object 2"/>
          <p:cNvGraphicFramePr>
            <a:graphicFrameLocks noChangeAspect="1"/>
          </p:cNvGraphicFramePr>
          <p:nvPr/>
        </p:nvGraphicFramePr>
        <p:xfrm>
          <a:off x="1136333" y="3432327"/>
          <a:ext cx="194468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公式" r:id="rId5" imgW="635635" imgH="391795" progId="Equation.3">
                  <p:embed/>
                </p:oleObj>
              </mc:Choice>
              <mc:Fallback>
                <p:oleObj name="公式" r:id="rId5" imgW="63563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333" y="3432327"/>
                        <a:ext cx="1944687" cy="12239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78" name="Object 3"/>
          <p:cNvGraphicFramePr>
            <a:graphicFrameLocks noChangeAspect="1"/>
          </p:cNvGraphicFramePr>
          <p:nvPr/>
        </p:nvGraphicFramePr>
        <p:xfrm>
          <a:off x="3693478" y="3425280"/>
          <a:ext cx="4179887" cy="1270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7" imgW="2325370" imgH="779145" progId="Equation.DSMT4">
                  <p:embed/>
                </p:oleObj>
              </mc:Choice>
              <mc:Fallback>
                <p:oleObj name="Equation" r:id="rId7" imgW="2325370" imgH="77914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3478" y="3425280"/>
                        <a:ext cx="4179887" cy="127031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Text Box 2"/>
          <p:cNvSpPr txBox="1">
            <a:spLocks noChangeArrowheads="1"/>
          </p:cNvSpPr>
          <p:nvPr/>
        </p:nvSpPr>
        <p:spPr bwMode="auto">
          <a:xfrm>
            <a:off x="372428" y="967323"/>
            <a:ext cx="4032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>
                <a:latin typeface="楷体_GB2312" pitchFamily="49" charset="-122"/>
                <a:ea typeface="楷体_GB2312" pitchFamily="49" charset="-122"/>
              </a:rPr>
              <a:t>4.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电容的功率和储能</a:t>
            </a:r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45091" name="Object 2"/>
          <p:cNvGraphicFramePr>
            <a:graphicFrameLocks noChangeAspect="1"/>
          </p:cNvGraphicFramePr>
          <p:nvPr/>
        </p:nvGraphicFramePr>
        <p:xfrm>
          <a:off x="2644458" y="1707833"/>
          <a:ext cx="3097212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公式" r:id="rId4" imgW="1053465" imgH="391795" progId="Equation.3">
                  <p:embed/>
                </p:oleObj>
              </mc:Choice>
              <mc:Fallback>
                <p:oleObj name="公式" r:id="rId4" imgW="105346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458" y="1707833"/>
                        <a:ext cx="3097212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092" name="Text Box 4"/>
          <p:cNvSpPr txBox="1">
            <a:spLocks noChangeArrowheads="1"/>
          </p:cNvSpPr>
          <p:nvPr/>
        </p:nvSpPr>
        <p:spPr bwMode="auto">
          <a:xfrm>
            <a:off x="1060133" y="3197444"/>
            <a:ext cx="7272337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AutoNum type="circleNumDbPlain"/>
            </a:pP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当电容充电，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 &gt;</a:t>
            </a:r>
            <a:r>
              <a:rPr kumimoji="1" lang="en-US" altLang="zh-CN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kumimoji="1"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电容吸收功率。</a:t>
            </a:r>
            <a:endParaRPr kumimoji="1"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5093" name="Text Box 5"/>
          <p:cNvSpPr txBox="1">
            <a:spLocks noChangeArrowheads="1"/>
          </p:cNvSpPr>
          <p:nvPr/>
        </p:nvSpPr>
        <p:spPr bwMode="auto">
          <a:xfrm>
            <a:off x="1060133" y="4525876"/>
            <a:ext cx="6983412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当电容放电，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 </a:t>
            </a:r>
            <a:r>
              <a:rPr kumimoji="1" lang="en-US" altLang="zh-CN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&lt;0</a:t>
            </a:r>
            <a:r>
              <a:rPr kumimoji="1"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电容发出功率。</a:t>
            </a:r>
            <a:endParaRPr kumimoji="1"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5094" name="Text Box 6"/>
          <p:cNvSpPr txBox="1">
            <a:spLocks noChangeArrowheads="1"/>
          </p:cNvSpPr>
          <p:nvPr/>
        </p:nvSpPr>
        <p:spPr bwMode="auto">
          <a:xfrm>
            <a:off x="987108" y="1996758"/>
            <a:ext cx="1512887" cy="547687"/>
          </a:xfrm>
          <a:prstGeom prst="rect">
            <a:avLst/>
          </a:prstGeom>
          <a:noFill/>
          <a:ln w="2857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0">
                <a:solidFill>
                  <a:srgbClr val="FF99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0">
                <a:solidFill>
                  <a:srgbClr val="FF99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功率</a:t>
            </a:r>
            <a:endParaRPr kumimoji="1" lang="zh-CN" altLang="en-US" sz="2800" b="0">
              <a:solidFill>
                <a:srgbClr val="FF99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45095" name="Text Box 7"/>
          <p:cNvSpPr txBox="1">
            <a:spLocks noChangeArrowheads="1"/>
          </p:cNvSpPr>
          <p:nvPr/>
        </p:nvSpPr>
        <p:spPr bwMode="auto">
          <a:xfrm>
            <a:off x="1060133" y="5354810"/>
            <a:ext cx="7208837" cy="125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电容能在一段时间内吸收外部供给的能量转化为电场能量储存起来，在另一段时间内又把能量释放回电路，因此</a:t>
            </a: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电容元件是储能元件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，它本身不消耗能量。</a:t>
            </a:r>
            <a:endParaRPr kumimoji="1"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45096" name="AutoShape 8"/>
          <p:cNvSpPr>
            <a:spLocks noChangeArrowheads="1"/>
          </p:cNvSpPr>
          <p:nvPr/>
        </p:nvSpPr>
        <p:spPr bwMode="auto">
          <a:xfrm>
            <a:off x="6316345" y="2185145"/>
            <a:ext cx="2016125" cy="865187"/>
          </a:xfrm>
          <a:prstGeom prst="wedgeRectCallout">
            <a:avLst>
              <a:gd name="adj1" fmla="val -71260"/>
              <a:gd name="adj2" fmla="val -31834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、 </a:t>
            </a:r>
            <a:r>
              <a:rPr kumimoji="1" lang="en-US" altLang="zh-CN" sz="2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取关联参考方向</a:t>
            </a:r>
            <a:endParaRPr kumimoji="1"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19" name="Group 29"/>
          <p:cNvGrpSpPr/>
          <p:nvPr/>
        </p:nvGrpSpPr>
        <p:grpSpPr bwMode="auto">
          <a:xfrm>
            <a:off x="6357460" y="-6667"/>
            <a:ext cx="2611120" cy="1590346"/>
            <a:chOff x="2517" y="1052"/>
            <a:chExt cx="2010" cy="1254"/>
          </a:xfrm>
        </p:grpSpPr>
        <p:grpSp>
          <p:nvGrpSpPr>
            <p:cNvPr id="20" name="Group 30"/>
            <p:cNvGrpSpPr/>
            <p:nvPr/>
          </p:nvGrpSpPr>
          <p:grpSpPr bwMode="auto">
            <a:xfrm>
              <a:off x="2608" y="1052"/>
              <a:ext cx="1919" cy="905"/>
              <a:chOff x="2256" y="2717"/>
              <a:chExt cx="1919" cy="905"/>
            </a:xfrm>
          </p:grpSpPr>
          <p:sp>
            <p:nvSpPr>
              <p:cNvPr id="26" name="Text Box 31"/>
              <p:cNvSpPr txBox="1">
                <a:spLocks noChangeArrowheads="1"/>
              </p:cNvSpPr>
              <p:nvPr/>
            </p:nvSpPr>
            <p:spPr bwMode="auto">
              <a:xfrm>
                <a:off x="3053" y="2717"/>
                <a:ext cx="29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</a:rPr>
                  <a:t>C</a:t>
                </a:r>
                <a:endParaRPr kumimoji="1" lang="en-US" altLang="zh-CN" sz="2800" b="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Line 32"/>
              <p:cNvSpPr>
                <a:spLocks noChangeShapeType="1"/>
              </p:cNvSpPr>
              <p:nvPr/>
            </p:nvSpPr>
            <p:spPr bwMode="auto">
              <a:xfrm flipH="1" flipV="1">
                <a:off x="2347" y="3360"/>
                <a:ext cx="773" cy="0"/>
              </a:xfrm>
              <a:prstGeom prst="line">
                <a:avLst/>
              </a:prstGeom>
              <a:noFill/>
              <a:ln w="44450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33"/>
              <p:cNvSpPr>
                <a:spLocks noChangeShapeType="1"/>
              </p:cNvSpPr>
              <p:nvPr/>
            </p:nvSpPr>
            <p:spPr bwMode="auto">
              <a:xfrm>
                <a:off x="3264" y="3360"/>
                <a:ext cx="820" cy="0"/>
              </a:xfrm>
              <a:prstGeom prst="line">
                <a:avLst/>
              </a:prstGeom>
              <a:noFill/>
              <a:ln w="44450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Oval 34"/>
              <p:cNvSpPr>
                <a:spLocks noChangeArrowheads="1"/>
              </p:cNvSpPr>
              <p:nvPr/>
            </p:nvSpPr>
            <p:spPr bwMode="auto">
              <a:xfrm>
                <a:off x="2256" y="3319"/>
                <a:ext cx="91" cy="9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30" name="Oval 35"/>
              <p:cNvSpPr>
                <a:spLocks noChangeArrowheads="1"/>
              </p:cNvSpPr>
              <p:nvPr/>
            </p:nvSpPr>
            <p:spPr bwMode="auto">
              <a:xfrm>
                <a:off x="4084" y="3319"/>
                <a:ext cx="91" cy="9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grpSp>
            <p:nvGrpSpPr>
              <p:cNvPr id="31" name="Group 36"/>
              <p:cNvGrpSpPr/>
              <p:nvPr/>
            </p:nvGrpSpPr>
            <p:grpSpPr bwMode="auto">
              <a:xfrm>
                <a:off x="3120" y="3083"/>
                <a:ext cx="144" cy="539"/>
                <a:chOff x="3053" y="3083"/>
                <a:chExt cx="211" cy="576"/>
              </a:xfrm>
            </p:grpSpPr>
            <p:sp>
              <p:nvSpPr>
                <p:cNvPr id="32" name="Line 37"/>
                <p:cNvSpPr>
                  <a:spLocks noChangeShapeType="1"/>
                </p:cNvSpPr>
                <p:nvPr/>
              </p:nvSpPr>
              <p:spPr bwMode="auto">
                <a:xfrm>
                  <a:off x="3053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Line 38"/>
                <p:cNvSpPr>
                  <a:spLocks noChangeShapeType="1"/>
                </p:cNvSpPr>
                <p:nvPr/>
              </p:nvSpPr>
              <p:spPr bwMode="auto">
                <a:xfrm>
                  <a:off x="3264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1" name="Text Box 39"/>
            <p:cNvSpPr txBox="1">
              <a:spLocks noChangeArrowheads="1"/>
            </p:cNvSpPr>
            <p:nvPr/>
          </p:nvSpPr>
          <p:spPr bwMode="auto">
            <a:xfrm>
              <a:off x="2517" y="1706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4150" y="1706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3" name="Text Box 41"/>
            <p:cNvSpPr txBox="1">
              <a:spLocks noChangeArrowheads="1"/>
            </p:cNvSpPr>
            <p:nvPr/>
          </p:nvSpPr>
          <p:spPr bwMode="auto">
            <a:xfrm>
              <a:off x="3379" y="1979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4" name="Text Box 42"/>
            <p:cNvSpPr txBox="1">
              <a:spLocks noChangeArrowheads="1"/>
            </p:cNvSpPr>
            <p:nvPr/>
          </p:nvSpPr>
          <p:spPr bwMode="auto">
            <a:xfrm>
              <a:off x="2978" y="125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r>
                <a:rPr kumimoji="1" lang="en-US" altLang="zh-CN" sz="2800" b="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endParaRPr kumimoji="1" lang="en-US" altLang="zh-CN" sz="2800" b="0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5" name="Text Box 43"/>
            <p:cNvSpPr txBox="1">
              <a:spLocks noChangeArrowheads="1"/>
            </p:cNvSpPr>
            <p:nvPr/>
          </p:nvSpPr>
          <p:spPr bwMode="auto">
            <a:xfrm>
              <a:off x="3651" y="125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-</a:t>
              </a:r>
              <a:r>
                <a:rPr kumimoji="1" lang="en-US" altLang="zh-CN" sz="2800" b="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endParaRPr kumimoji="1" lang="en-US" altLang="zh-CN" sz="2800" b="0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1608412" y="3897092"/>
            <a:ext cx="6983412" cy="49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r>
              <a:rPr kumimoji="1" lang="en-US" altLang="zh-CN" sz="24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 </a:t>
            </a:r>
            <a:r>
              <a:rPr kumimoji="1" lang="en-US" altLang="zh-CN" sz="24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&lt;0</a:t>
            </a: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p&gt;0, 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则</a:t>
            </a: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du/dt&lt;0, 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越来越负，吸收功率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Text Box 2"/>
          <p:cNvSpPr txBox="1">
            <a:spLocks noChangeArrowheads="1"/>
          </p:cNvSpPr>
          <p:nvPr/>
        </p:nvSpPr>
        <p:spPr bwMode="auto">
          <a:xfrm>
            <a:off x="844550" y="4740275"/>
            <a:ext cx="5472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2800" b="0" i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800">
                <a:latin typeface="楷体_GB2312" pitchFamily="49" charset="-122"/>
                <a:ea typeface="楷体_GB2312" pitchFamily="49" charset="-122"/>
              </a:rPr>
              <a:t>到 </a:t>
            </a:r>
            <a:r>
              <a:rPr kumimoji="1" lang="en-US" altLang="zh-CN" sz="2800" b="0" i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2800" b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latin typeface="楷体_GB2312" pitchFamily="49" charset="-122"/>
                <a:ea typeface="楷体_GB2312" pitchFamily="49" charset="-122"/>
              </a:rPr>
              <a:t>电容储能的变化量：</a:t>
            </a:r>
            <a:endParaRPr kumimoji="1"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46115" name="Object 2"/>
          <p:cNvGraphicFramePr>
            <a:graphicFrameLocks noChangeAspect="1"/>
          </p:cNvGraphicFramePr>
          <p:nvPr/>
        </p:nvGraphicFramePr>
        <p:xfrm>
          <a:off x="1636713" y="5459413"/>
          <a:ext cx="401002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公式" r:id="rId4" imgW="1645920" imgH="374650" progId="Equation.3">
                  <p:embed/>
                </p:oleObj>
              </mc:Choice>
              <mc:Fallback>
                <p:oleObj name="公式" r:id="rId4" imgW="1645920" imgH="37465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5459413"/>
                        <a:ext cx="4010025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6116" name="Object 3"/>
          <p:cNvGraphicFramePr>
            <a:graphicFrameLocks noChangeAspect="1"/>
          </p:cNvGraphicFramePr>
          <p:nvPr/>
        </p:nvGraphicFramePr>
        <p:xfrm>
          <a:off x="1293813" y="2064544"/>
          <a:ext cx="5581650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公式" r:id="rId6" imgW="1906905" imgH="443865" progId="Equation.3">
                  <p:embed/>
                </p:oleObj>
              </mc:Choice>
              <mc:Fallback>
                <p:oleObj name="公式" r:id="rId6" imgW="1906905" imgH="44386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813" y="2064544"/>
                        <a:ext cx="5581650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17" name="Text Box 5"/>
          <p:cNvSpPr txBox="1">
            <a:spLocks noChangeArrowheads="1"/>
          </p:cNvSpPr>
          <p:nvPr/>
        </p:nvSpPr>
        <p:spPr bwMode="auto">
          <a:xfrm>
            <a:off x="369888" y="1332706"/>
            <a:ext cx="2736850" cy="547688"/>
          </a:xfrm>
          <a:prstGeom prst="rect">
            <a:avLst/>
          </a:prstGeom>
          <a:noFill/>
          <a:ln w="2857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电容的储能</a:t>
            </a:r>
            <a:endParaRPr kumimoji="1" lang="zh-CN" altLang="en-US" sz="2800" dirty="0">
              <a:solidFill>
                <a:srgbClr val="FF99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46124" name="Object 4"/>
          <p:cNvGraphicFramePr>
            <a:graphicFrameLocks noChangeAspect="1"/>
          </p:cNvGraphicFramePr>
          <p:nvPr/>
        </p:nvGraphicFramePr>
        <p:xfrm>
          <a:off x="1347788" y="3514725"/>
          <a:ext cx="351790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公式" r:id="rId8" imgW="1524000" imgH="374650" progId="Equation.3">
                  <p:embed/>
                </p:oleObj>
              </mc:Choice>
              <mc:Fallback>
                <p:oleObj name="公式" r:id="rId8" imgW="1524000" imgH="37465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3514725"/>
                        <a:ext cx="3517900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25" name="Line 13"/>
          <p:cNvSpPr>
            <a:spLocks noChangeShapeType="1"/>
          </p:cNvSpPr>
          <p:nvPr/>
        </p:nvSpPr>
        <p:spPr bwMode="auto">
          <a:xfrm flipV="1">
            <a:off x="3436938" y="3514725"/>
            <a:ext cx="1512887" cy="1225550"/>
          </a:xfrm>
          <a:prstGeom prst="line">
            <a:avLst/>
          </a:prstGeom>
          <a:noFill/>
          <a:ln w="28575" cap="sq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6126" name="Object 5"/>
          <p:cNvGraphicFramePr>
            <a:graphicFrameLocks noChangeAspect="1"/>
          </p:cNvGraphicFramePr>
          <p:nvPr/>
        </p:nvGraphicFramePr>
        <p:xfrm>
          <a:off x="4948238" y="3443288"/>
          <a:ext cx="16573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公式" r:id="rId10" imgW="683895" imgH="374650" progId="Equation.3">
                  <p:embed/>
                </p:oleObj>
              </mc:Choice>
              <mc:Fallback>
                <p:oleObj name="公式" r:id="rId10" imgW="683895" imgH="3746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238" y="3443288"/>
                        <a:ext cx="16573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19" name="Object 2"/>
          <p:cNvGraphicFramePr>
            <a:graphicFrameLocks noChangeAspect="1"/>
          </p:cNvGraphicFramePr>
          <p:nvPr/>
        </p:nvGraphicFramePr>
        <p:xfrm>
          <a:off x="5451158" y="621506"/>
          <a:ext cx="3097212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公式" r:id="rId12" imgW="1053465" imgH="391795" progId="Equation.3">
                  <p:embed/>
                </p:oleObj>
              </mc:Choice>
              <mc:Fallback>
                <p:oleObj name="公式" r:id="rId12" imgW="105346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1158" y="621506"/>
                        <a:ext cx="3097212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utoShape 12"/>
          <p:cNvSpPr>
            <a:spLocks noChangeArrowheads="1"/>
          </p:cNvSpPr>
          <p:nvPr/>
        </p:nvSpPr>
        <p:spPr bwMode="auto">
          <a:xfrm>
            <a:off x="6528594" y="4592639"/>
            <a:ext cx="2159000" cy="1079500"/>
          </a:xfrm>
          <a:prstGeom prst="wedgeRectCallout">
            <a:avLst>
              <a:gd name="adj1" fmla="val -138384"/>
              <a:gd name="adj2" fmla="val -66470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此时电容刚做出来，没电流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Text Box 2"/>
          <p:cNvSpPr txBox="1">
            <a:spLocks noChangeArrowheads="1"/>
          </p:cNvSpPr>
          <p:nvPr/>
        </p:nvSpPr>
        <p:spPr bwMode="auto">
          <a:xfrm>
            <a:off x="954088" y="4297888"/>
            <a:ext cx="7777162" cy="167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AutoNum type="circleNumDbPlain"/>
            </a:pPr>
            <a:r>
              <a:rPr kumimoji="1" lang="en-US" altLang="zh-CN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电容的储能只与当时的电压值有关，实际电容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电压不能跃变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，反映了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实际储能不能跃变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；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AutoNum type="circleNumDbPlain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电容储存的能量一定大于或等于零 </a:t>
            </a:r>
            <a:r>
              <a:rPr kumimoji="1" lang="en-US" altLang="zh-CN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一直正能量</a:t>
            </a:r>
            <a:r>
              <a:rPr kumimoji="1" lang="en-US" altLang="zh-CN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9"/>
          <p:cNvGrpSpPr/>
          <p:nvPr/>
        </p:nvGrpSpPr>
        <p:grpSpPr bwMode="auto">
          <a:xfrm>
            <a:off x="346075" y="3063930"/>
            <a:ext cx="1663700" cy="850900"/>
            <a:chOff x="385" y="3022"/>
            <a:chExt cx="1019" cy="536"/>
          </a:xfrm>
        </p:grpSpPr>
        <p:pic>
          <p:nvPicPr>
            <p:cNvPr id="35850" name="Picture 10" descr="1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1" name="Text Box 11"/>
            <p:cNvSpPr txBox="1">
              <a:spLocks noChangeArrowheads="1"/>
            </p:cNvSpPr>
            <p:nvPr/>
          </p:nvSpPr>
          <p:spPr bwMode="auto">
            <a:xfrm>
              <a:off x="793" y="3125"/>
              <a:ext cx="61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b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aphicFrame>
        <p:nvGraphicFramePr>
          <p:cNvPr id="35846" name="Object 2"/>
          <p:cNvGraphicFramePr>
            <a:graphicFrameLocks noChangeAspect="1"/>
          </p:cNvGraphicFramePr>
          <p:nvPr/>
        </p:nvGraphicFramePr>
        <p:xfrm>
          <a:off x="2481660" y="1955855"/>
          <a:ext cx="3990975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公式" r:id="rId5" imgW="1332230" imgH="374650" progId="Equation.3">
                  <p:embed/>
                </p:oleObj>
              </mc:Choice>
              <mc:Fallback>
                <p:oleObj name="公式" r:id="rId5" imgW="1332230" imgH="37465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660" y="1955855"/>
                        <a:ext cx="3990975" cy="127158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346075" y="1073259"/>
            <a:ext cx="5472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2800" b="0" i="1" dirty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kumimoji="1" lang="zh-CN" altLang="en-US" sz="2800" b="0" i="1" dirty="0">
                <a:latin typeface="Times New Roman" panose="02020603050405020304" pitchFamily="18" charset="0"/>
                <a:ea typeface="楷体_GB2312" pitchFamily="49" charset="-122"/>
              </a:rPr>
              <a:t>∞</a:t>
            </a: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到 </a:t>
            </a:r>
            <a:r>
              <a:rPr kumimoji="1" lang="en-US" altLang="zh-CN" sz="2800" b="0" i="1" dirty="0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2800" b="0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电容储能的变化量：</a:t>
            </a:r>
            <a:endParaRPr kumimoji="1"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Text Box 2"/>
          <p:cNvSpPr txBox="1">
            <a:spLocks noChangeArrowheads="1"/>
          </p:cNvSpPr>
          <p:nvPr/>
        </p:nvSpPr>
        <p:spPr bwMode="auto">
          <a:xfrm>
            <a:off x="525463" y="866775"/>
            <a:ext cx="863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kumimoji="1" lang="zh-CN" altLang="en-US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" name="Group 3"/>
          <p:cNvGrpSpPr/>
          <p:nvPr/>
        </p:nvGrpSpPr>
        <p:grpSpPr bwMode="auto">
          <a:xfrm>
            <a:off x="1100138" y="1730375"/>
            <a:ext cx="3563937" cy="1873250"/>
            <a:chOff x="3288" y="164"/>
            <a:chExt cx="2245" cy="1180"/>
          </a:xfrm>
        </p:grpSpPr>
        <p:grpSp>
          <p:nvGrpSpPr>
            <p:cNvPr id="36894" name="Group 4"/>
            <p:cNvGrpSpPr/>
            <p:nvPr/>
          </p:nvGrpSpPr>
          <p:grpSpPr bwMode="auto">
            <a:xfrm>
              <a:off x="3288" y="210"/>
              <a:ext cx="2245" cy="1134"/>
              <a:chOff x="3515" y="210"/>
              <a:chExt cx="2245" cy="1134"/>
            </a:xfrm>
          </p:grpSpPr>
          <p:sp>
            <p:nvSpPr>
              <p:cNvPr id="348165" name="Oval 5"/>
              <p:cNvSpPr>
                <a:spLocks noChangeArrowheads="1"/>
              </p:cNvSpPr>
              <p:nvPr/>
            </p:nvSpPr>
            <p:spPr bwMode="auto">
              <a:xfrm>
                <a:off x="3515" y="527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8100" algn="ctr">
                <a:solidFill>
                  <a:srgbClr val="FF99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36898" name="Group 6"/>
              <p:cNvGrpSpPr/>
              <p:nvPr/>
            </p:nvGrpSpPr>
            <p:grpSpPr bwMode="auto">
              <a:xfrm>
                <a:off x="4876" y="663"/>
                <a:ext cx="408" cy="136"/>
                <a:chOff x="1837" y="2160"/>
                <a:chExt cx="589" cy="181"/>
              </a:xfrm>
            </p:grpSpPr>
            <p:sp>
              <p:nvSpPr>
                <p:cNvPr id="36909" name="Line 7"/>
                <p:cNvSpPr>
                  <a:spLocks noChangeShapeType="1"/>
                </p:cNvSpPr>
                <p:nvPr/>
              </p:nvSpPr>
              <p:spPr bwMode="auto">
                <a:xfrm>
                  <a:off x="1837" y="2160"/>
                  <a:ext cx="589" cy="0"/>
                </a:xfrm>
                <a:prstGeom prst="line">
                  <a:avLst/>
                </a:prstGeom>
                <a:noFill/>
                <a:ln w="5715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6910" name="Line 8"/>
                <p:cNvSpPr>
                  <a:spLocks noChangeShapeType="1"/>
                </p:cNvSpPr>
                <p:nvPr/>
              </p:nvSpPr>
              <p:spPr bwMode="auto">
                <a:xfrm>
                  <a:off x="1837" y="2341"/>
                  <a:ext cx="589" cy="0"/>
                </a:xfrm>
                <a:prstGeom prst="line">
                  <a:avLst/>
                </a:prstGeom>
                <a:noFill/>
                <a:ln w="5715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6899" name="Line 9"/>
              <p:cNvSpPr>
                <a:spLocks noChangeShapeType="1"/>
              </p:cNvSpPr>
              <p:nvPr/>
            </p:nvSpPr>
            <p:spPr bwMode="auto">
              <a:xfrm>
                <a:off x="3696" y="210"/>
                <a:ext cx="0" cy="113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900" name="Line 10"/>
              <p:cNvSpPr>
                <a:spLocks noChangeShapeType="1"/>
              </p:cNvSpPr>
              <p:nvPr/>
            </p:nvSpPr>
            <p:spPr bwMode="auto">
              <a:xfrm>
                <a:off x="3696" y="210"/>
                <a:ext cx="140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901" name="Line 11"/>
              <p:cNvSpPr>
                <a:spLocks noChangeShapeType="1"/>
              </p:cNvSpPr>
              <p:nvPr/>
            </p:nvSpPr>
            <p:spPr bwMode="auto">
              <a:xfrm>
                <a:off x="3696" y="1344"/>
                <a:ext cx="140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902" name="Line 12"/>
              <p:cNvSpPr>
                <a:spLocks noChangeShapeType="1"/>
              </p:cNvSpPr>
              <p:nvPr/>
            </p:nvSpPr>
            <p:spPr bwMode="auto">
              <a:xfrm>
                <a:off x="5103" y="210"/>
                <a:ext cx="0" cy="453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903" name="Line 13"/>
              <p:cNvSpPr>
                <a:spLocks noChangeShapeType="1"/>
              </p:cNvSpPr>
              <p:nvPr/>
            </p:nvSpPr>
            <p:spPr bwMode="auto">
              <a:xfrm>
                <a:off x="5103" y="799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6904" name="Text Box 14"/>
              <p:cNvSpPr txBox="1">
                <a:spLocks noChangeArrowheads="1"/>
              </p:cNvSpPr>
              <p:nvPr/>
            </p:nvSpPr>
            <p:spPr bwMode="auto">
              <a:xfrm>
                <a:off x="3696" y="255"/>
                <a:ext cx="2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 sz="2800" b="0" dirty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＋</a:t>
                </a:r>
                <a:endParaRPr kumimoji="1" lang="zh-CN" altLang="en-US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6905" name="Text Box 15"/>
              <p:cNvSpPr txBox="1">
                <a:spLocks noChangeArrowheads="1"/>
              </p:cNvSpPr>
              <p:nvPr/>
            </p:nvSpPr>
            <p:spPr bwMode="auto">
              <a:xfrm>
                <a:off x="3696" y="890"/>
                <a:ext cx="2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 sz="2800" b="0" dirty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－</a:t>
                </a:r>
                <a:endParaRPr kumimoji="1" lang="zh-CN" altLang="en-US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graphicFrame>
            <p:nvGraphicFramePr>
              <p:cNvPr id="36906" name="Object 3"/>
              <p:cNvGraphicFramePr>
                <a:graphicFrameLocks noChangeAspect="1"/>
              </p:cNvGraphicFramePr>
              <p:nvPr/>
            </p:nvGraphicFramePr>
            <p:xfrm>
              <a:off x="3913" y="562"/>
              <a:ext cx="586" cy="3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578" name="公式" r:id="rId4" imgW="304800" imgH="196215" progId="Equation.3">
                      <p:embed/>
                    </p:oleObj>
                  </mc:Choice>
                  <mc:Fallback>
                    <p:oleObj name="公式" r:id="rId4" imgW="304800" imgH="196215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3" y="562"/>
                            <a:ext cx="586" cy="3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907" name="Text Box 17"/>
              <p:cNvSpPr txBox="1">
                <a:spLocks noChangeArrowheads="1"/>
              </p:cNvSpPr>
              <p:nvPr/>
            </p:nvSpPr>
            <p:spPr bwMode="auto">
              <a:xfrm>
                <a:off x="4558" y="527"/>
                <a:ext cx="31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C</a:t>
                </a:r>
                <a:endPara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6908" name="Text Box 18"/>
              <p:cNvSpPr txBox="1">
                <a:spLocks noChangeArrowheads="1"/>
              </p:cNvSpPr>
              <p:nvPr/>
            </p:nvSpPr>
            <p:spPr bwMode="auto">
              <a:xfrm>
                <a:off x="5215" y="572"/>
                <a:ext cx="54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0.5F</a:t>
                </a:r>
                <a:endPara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36895" name="AutoShape 19"/>
            <p:cNvSpPr>
              <a:spLocks noChangeArrowheads="1"/>
            </p:cNvSpPr>
            <p:nvPr/>
          </p:nvSpPr>
          <p:spPr bwMode="auto">
            <a:xfrm>
              <a:off x="3923" y="255"/>
              <a:ext cx="409" cy="91"/>
            </a:xfrm>
            <a:prstGeom prst="rightArrow">
              <a:avLst>
                <a:gd name="adj1" fmla="val 50000"/>
                <a:gd name="adj2" fmla="val 112363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36896" name="Text Box 20"/>
            <p:cNvSpPr txBox="1">
              <a:spLocks noChangeArrowheads="1"/>
            </p:cNvSpPr>
            <p:nvPr/>
          </p:nvSpPr>
          <p:spPr bwMode="auto">
            <a:xfrm>
              <a:off x="4377" y="164"/>
              <a:ext cx="2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48181" name="Text Box 21"/>
          <p:cNvSpPr txBox="1">
            <a:spLocks noChangeArrowheads="1"/>
          </p:cNvSpPr>
          <p:nvPr/>
        </p:nvSpPr>
        <p:spPr bwMode="auto">
          <a:xfrm>
            <a:off x="1604963" y="866775"/>
            <a:ext cx="65516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求电容电流</a:t>
            </a:r>
            <a:r>
              <a:rPr kumimoji="1" lang="en-US" altLang="zh-CN" sz="2800" b="0" i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、功率</a:t>
            </a:r>
            <a:r>
              <a:rPr kumimoji="1" lang="en-US" altLang="zh-CN" sz="28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 </a:t>
            </a:r>
            <a:r>
              <a:rPr kumimoji="1" lang="en-US" altLang="zh-CN" sz="28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8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和储能</a:t>
            </a:r>
            <a:r>
              <a:rPr kumimoji="1" lang="en-US" altLang="zh-CN" sz="28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W </a:t>
            </a:r>
            <a:r>
              <a:rPr kumimoji="1" lang="en-US" altLang="zh-CN" sz="28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8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endParaRPr kumimoji="1" lang="en-US" altLang="zh-CN" sz="2800" b="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5" name="Group 50"/>
          <p:cNvGrpSpPr/>
          <p:nvPr/>
        </p:nvGrpSpPr>
        <p:grpSpPr bwMode="auto">
          <a:xfrm>
            <a:off x="4340226" y="1512888"/>
            <a:ext cx="4249738" cy="2249487"/>
            <a:chOff x="2698" y="753"/>
            <a:chExt cx="2677" cy="1417"/>
          </a:xfrm>
        </p:grpSpPr>
        <p:sp>
          <p:nvSpPr>
            <p:cNvPr id="36883" name="Line 23"/>
            <p:cNvSpPr>
              <a:spLocks noChangeShapeType="1"/>
            </p:cNvSpPr>
            <p:nvPr/>
          </p:nvSpPr>
          <p:spPr bwMode="auto">
            <a:xfrm>
              <a:off x="3277" y="935"/>
              <a:ext cx="0" cy="10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84" name="Line 24"/>
            <p:cNvSpPr>
              <a:spLocks noChangeShapeType="1"/>
            </p:cNvSpPr>
            <p:nvPr/>
          </p:nvSpPr>
          <p:spPr bwMode="auto">
            <a:xfrm>
              <a:off x="3147" y="1843"/>
              <a:ext cx="20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85" name="Line 25"/>
            <p:cNvSpPr>
              <a:spLocks noChangeShapeType="1"/>
            </p:cNvSpPr>
            <p:nvPr/>
          </p:nvSpPr>
          <p:spPr bwMode="auto">
            <a:xfrm flipV="1">
              <a:off x="3277" y="1162"/>
              <a:ext cx="822" cy="68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86" name="Line 26"/>
            <p:cNvSpPr>
              <a:spLocks noChangeShapeType="1"/>
            </p:cNvSpPr>
            <p:nvPr/>
          </p:nvSpPr>
          <p:spPr bwMode="auto">
            <a:xfrm>
              <a:off x="4099" y="1162"/>
              <a:ext cx="779" cy="68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87" name="Text Box 27"/>
            <p:cNvSpPr txBox="1">
              <a:spLocks noChangeArrowheads="1"/>
            </p:cNvSpPr>
            <p:nvPr/>
          </p:nvSpPr>
          <p:spPr bwMode="auto">
            <a:xfrm>
              <a:off x="4704" y="1797"/>
              <a:ext cx="2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6888" name="Text Box 28"/>
            <p:cNvSpPr txBox="1">
              <a:spLocks noChangeArrowheads="1"/>
            </p:cNvSpPr>
            <p:nvPr/>
          </p:nvSpPr>
          <p:spPr bwMode="auto">
            <a:xfrm>
              <a:off x="3969" y="1843"/>
              <a:ext cx="2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6889" name="Text Box 29"/>
            <p:cNvSpPr txBox="1">
              <a:spLocks noChangeArrowheads="1"/>
            </p:cNvSpPr>
            <p:nvPr/>
          </p:nvSpPr>
          <p:spPr bwMode="auto">
            <a:xfrm>
              <a:off x="4899" y="1797"/>
              <a:ext cx="4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t 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/s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6890" name="Text Box 30"/>
            <p:cNvSpPr txBox="1">
              <a:spLocks noChangeArrowheads="1"/>
            </p:cNvSpPr>
            <p:nvPr/>
          </p:nvSpPr>
          <p:spPr bwMode="auto">
            <a:xfrm>
              <a:off x="3061" y="1026"/>
              <a:ext cx="2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6891" name="Text Box 31"/>
            <p:cNvSpPr txBox="1">
              <a:spLocks noChangeArrowheads="1"/>
            </p:cNvSpPr>
            <p:nvPr/>
          </p:nvSpPr>
          <p:spPr bwMode="auto">
            <a:xfrm>
              <a:off x="3061" y="1843"/>
              <a:ext cx="2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0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6892" name="Line 32"/>
            <p:cNvSpPr>
              <a:spLocks noChangeShapeType="1"/>
            </p:cNvSpPr>
            <p:nvPr/>
          </p:nvSpPr>
          <p:spPr bwMode="auto">
            <a:xfrm>
              <a:off x="3277" y="1162"/>
              <a:ext cx="8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93" name="Text Box 33"/>
            <p:cNvSpPr txBox="1">
              <a:spLocks noChangeArrowheads="1"/>
            </p:cNvSpPr>
            <p:nvPr/>
          </p:nvSpPr>
          <p:spPr bwMode="auto">
            <a:xfrm>
              <a:off x="2698" y="753"/>
              <a:ext cx="64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 dirty="0" err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 dirty="0" err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r>
                <a:rPr kumimoji="1" lang="en-US" altLang="zh-CN" sz="2800" b="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/</a:t>
              </a:r>
              <a:r>
                <a:rPr kumimoji="1" lang="en-US" altLang="zh-CN" sz="24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V</a:t>
              </a:r>
              <a:endParaRPr kumimoji="1" lang="en-US" altLang="zh-CN" sz="2400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48194" name="AutoShape 34"/>
          <p:cNvSpPr>
            <a:spLocks noChangeArrowheads="1"/>
          </p:cNvSpPr>
          <p:nvPr/>
        </p:nvSpPr>
        <p:spPr bwMode="auto">
          <a:xfrm>
            <a:off x="6573838" y="1443038"/>
            <a:ext cx="1728787" cy="504825"/>
          </a:xfrm>
          <a:prstGeom prst="wedgeRoundRectCallout">
            <a:avLst>
              <a:gd name="adj1" fmla="val -47889"/>
              <a:gd name="adj2" fmla="val 155977"/>
              <a:gd name="adj3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电源波形</a:t>
            </a:r>
            <a:endParaRPr kumimoji="1" lang="zh-CN" altLang="en-US" sz="28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48195" name="Text Box 35"/>
          <p:cNvSpPr txBox="1">
            <a:spLocks noChangeArrowheads="1"/>
          </p:cNvSpPr>
          <p:nvPr/>
        </p:nvSpPr>
        <p:spPr bwMode="auto">
          <a:xfrm>
            <a:off x="668338" y="3962400"/>
            <a:ext cx="576262" cy="579438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解</a:t>
            </a:r>
            <a:endParaRPr kumimoji="1" lang="zh-CN" altLang="en-US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48196" name="Text Box 36"/>
          <p:cNvSpPr txBox="1">
            <a:spLocks noChangeArrowheads="1"/>
          </p:cNvSpPr>
          <p:nvPr/>
        </p:nvSpPr>
        <p:spPr bwMode="auto">
          <a:xfrm>
            <a:off x="1533525" y="3962400"/>
            <a:ext cx="3960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0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kumimoji="1" lang="en-US" altLang="zh-CN" sz="2800" b="0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 </a:t>
            </a: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b="0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8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的函数表示式为</a:t>
            </a:r>
            <a:r>
              <a:rPr kumimoji="1" lang="en-US" altLang="zh-CN" sz="28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:</a:t>
            </a:r>
            <a:endParaRPr kumimoji="1" lang="en-US" altLang="zh-CN" sz="280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48197" name="Object 2"/>
          <p:cNvGraphicFramePr>
            <a:graphicFrameLocks noChangeAspect="1"/>
          </p:cNvGraphicFramePr>
          <p:nvPr/>
        </p:nvGraphicFramePr>
        <p:xfrm>
          <a:off x="1916114" y="4697412"/>
          <a:ext cx="4178300" cy="210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公式" r:id="rId6" imgW="1802765" imgH="931545" progId="Equation.3">
                  <p:embed/>
                </p:oleObj>
              </mc:Choice>
              <mc:Fallback>
                <p:oleObj name="公式" r:id="rId6" imgW="1802765" imgH="93154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4" y="4697412"/>
                        <a:ext cx="4178300" cy="2100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8" name="Text Box 36"/>
          <p:cNvSpPr txBox="1">
            <a:spLocks noChangeArrowheads="1"/>
          </p:cNvSpPr>
          <p:nvPr/>
        </p:nvSpPr>
        <p:spPr bwMode="auto">
          <a:xfrm>
            <a:off x="6619085" y="5099189"/>
            <a:ext cx="181133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分段函数：</a:t>
            </a:r>
            <a:endParaRPr kumimoji="1" lang="en-US" altLang="zh-CN" sz="2000" b="0" i="1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没画出的部分电压默认为</a:t>
            </a:r>
            <a:r>
              <a:rPr kumimoji="1" lang="en-US" altLang="zh-CN" sz="2000" b="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3219320" y="1851818"/>
            <a:ext cx="43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＋</a:t>
            </a:r>
            <a:endParaRPr kumimoji="1" lang="zh-CN" altLang="en-US" sz="2800" b="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50" name="Text Box 15"/>
          <p:cNvSpPr txBox="1">
            <a:spLocks noChangeArrowheads="1"/>
          </p:cNvSpPr>
          <p:nvPr/>
        </p:nvSpPr>
        <p:spPr bwMode="auto">
          <a:xfrm>
            <a:off x="3214688" y="2797175"/>
            <a:ext cx="43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－</a:t>
            </a:r>
            <a:endParaRPr kumimoji="1" lang="zh-CN" altLang="en-US" sz="2800" b="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684211" y="1199036"/>
          <a:ext cx="4032250" cy="2026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公式" r:id="rId1" imgW="1802765" imgH="931545" progId="Equation.3">
                  <p:embed/>
                </p:oleObj>
              </mc:Choice>
              <mc:Fallback>
                <p:oleObj name="公式" r:id="rId1" imgW="1802765" imgH="93154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1" y="1199036"/>
                        <a:ext cx="4032250" cy="2026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187" name="Object 3"/>
          <p:cNvGraphicFramePr>
            <a:graphicFrameLocks noChangeAspect="1"/>
          </p:cNvGraphicFramePr>
          <p:nvPr/>
        </p:nvGraphicFramePr>
        <p:xfrm>
          <a:off x="738983" y="4189190"/>
          <a:ext cx="4560886" cy="226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公式" r:id="rId3" imgW="1906905" imgH="931545" progId="Equation.3">
                  <p:embed/>
                </p:oleObj>
              </mc:Choice>
              <mc:Fallback>
                <p:oleObj name="公式" r:id="rId3" imgW="1906905" imgH="93154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983" y="4189190"/>
                        <a:ext cx="4560886" cy="226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815974" y="3491382"/>
            <a:ext cx="18002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解得电流</a:t>
            </a:r>
            <a:endParaRPr kumimoji="1" lang="zh-CN" altLang="en-US" sz="280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706268" y="3783666"/>
            <a:ext cx="3311525" cy="2419350"/>
            <a:chOff x="5832475" y="3253902"/>
            <a:chExt cx="3311525" cy="2419350"/>
          </a:xfrm>
        </p:grpSpPr>
        <p:grpSp>
          <p:nvGrpSpPr>
            <p:cNvPr id="2" name="Group 5"/>
            <p:cNvGrpSpPr/>
            <p:nvPr/>
          </p:nvGrpSpPr>
          <p:grpSpPr bwMode="auto">
            <a:xfrm>
              <a:off x="5832475" y="3253902"/>
              <a:ext cx="3311525" cy="2419350"/>
              <a:chOff x="3334" y="2795"/>
              <a:chExt cx="2086" cy="1134"/>
            </a:xfrm>
          </p:grpSpPr>
          <p:sp>
            <p:nvSpPr>
              <p:cNvPr id="37904" name="Line 6"/>
              <p:cNvSpPr>
                <a:spLocks noChangeShapeType="1"/>
              </p:cNvSpPr>
              <p:nvPr/>
            </p:nvSpPr>
            <p:spPr bwMode="auto">
              <a:xfrm>
                <a:off x="3629" y="2885"/>
                <a:ext cx="0" cy="10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7905" name="Line 7"/>
              <p:cNvSpPr>
                <a:spLocks noChangeShapeType="1"/>
              </p:cNvSpPr>
              <p:nvPr/>
            </p:nvSpPr>
            <p:spPr bwMode="auto">
              <a:xfrm>
                <a:off x="3518" y="3430"/>
                <a:ext cx="17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7906" name="Text Box 8"/>
              <p:cNvSpPr txBox="1">
                <a:spLocks noChangeArrowheads="1"/>
              </p:cNvSpPr>
              <p:nvPr/>
            </p:nvSpPr>
            <p:spPr bwMode="auto">
              <a:xfrm>
                <a:off x="4811" y="3385"/>
                <a:ext cx="221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2</a:t>
                </a:r>
                <a:endPara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7907" name="Text Box 9"/>
              <p:cNvSpPr txBox="1">
                <a:spLocks noChangeArrowheads="1"/>
              </p:cNvSpPr>
              <p:nvPr/>
            </p:nvSpPr>
            <p:spPr bwMode="auto">
              <a:xfrm>
                <a:off x="4109" y="3430"/>
                <a:ext cx="222" cy="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dirty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1</a:t>
                </a:r>
                <a:endParaRPr kumimoji="1" lang="en-US" altLang="zh-CN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7908" name="Text Box 10"/>
              <p:cNvSpPr txBox="1">
                <a:spLocks noChangeArrowheads="1"/>
              </p:cNvSpPr>
              <p:nvPr/>
            </p:nvSpPr>
            <p:spPr bwMode="auto">
              <a:xfrm>
                <a:off x="5014" y="3430"/>
                <a:ext cx="406" cy="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t </a:t>
                </a:r>
                <a:r>
                  <a:rPr kumimoji="1" lang="en-US" altLang="zh-CN" sz="2800" b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/s</a:t>
                </a:r>
                <a:endPara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7909" name="Text Box 11"/>
              <p:cNvSpPr txBox="1">
                <a:spLocks noChangeArrowheads="1"/>
              </p:cNvSpPr>
              <p:nvPr/>
            </p:nvSpPr>
            <p:spPr bwMode="auto">
              <a:xfrm>
                <a:off x="3445" y="2976"/>
                <a:ext cx="221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1</a:t>
                </a:r>
                <a:endPara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7910" name="Line 12"/>
              <p:cNvSpPr>
                <a:spLocks noChangeShapeType="1"/>
              </p:cNvSpPr>
              <p:nvPr/>
            </p:nvSpPr>
            <p:spPr bwMode="auto">
              <a:xfrm>
                <a:off x="3629" y="3112"/>
                <a:ext cx="702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7911" name="Text Box 13"/>
              <p:cNvSpPr txBox="1">
                <a:spLocks noChangeArrowheads="1"/>
              </p:cNvSpPr>
              <p:nvPr/>
            </p:nvSpPr>
            <p:spPr bwMode="auto">
              <a:xfrm>
                <a:off x="3666" y="2795"/>
                <a:ext cx="406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i/</a:t>
                </a:r>
                <a:r>
                  <a:rPr kumimoji="1" lang="en-US" altLang="zh-CN" sz="2800" b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A</a:t>
                </a:r>
                <a:endPara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7912" name="Text Box 14"/>
              <p:cNvSpPr txBox="1">
                <a:spLocks noChangeArrowheads="1"/>
              </p:cNvSpPr>
              <p:nvPr/>
            </p:nvSpPr>
            <p:spPr bwMode="auto">
              <a:xfrm>
                <a:off x="3334" y="3521"/>
                <a:ext cx="332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-1</a:t>
                </a:r>
                <a:endPara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7913" name="Line 15"/>
              <p:cNvSpPr>
                <a:spLocks noChangeShapeType="1"/>
              </p:cNvSpPr>
              <p:nvPr/>
            </p:nvSpPr>
            <p:spPr bwMode="auto">
              <a:xfrm flipV="1">
                <a:off x="4333" y="3737"/>
                <a:ext cx="663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7914" name="Line 16"/>
              <p:cNvSpPr>
                <a:spLocks noChangeShapeType="1"/>
              </p:cNvSpPr>
              <p:nvPr/>
            </p:nvSpPr>
            <p:spPr bwMode="auto">
              <a:xfrm>
                <a:off x="4331" y="3113"/>
                <a:ext cx="0" cy="635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7915" name="Line 17"/>
              <p:cNvSpPr>
                <a:spLocks noChangeShapeType="1"/>
              </p:cNvSpPr>
              <p:nvPr/>
            </p:nvSpPr>
            <p:spPr bwMode="auto">
              <a:xfrm>
                <a:off x="4996" y="3430"/>
                <a:ext cx="0" cy="31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49208" name="Text Box 24" descr="斜纹布"/>
            <p:cNvSpPr txBox="1">
              <a:spLocks noChangeArrowheads="1"/>
            </p:cNvSpPr>
            <p:nvPr/>
          </p:nvSpPr>
          <p:spPr bwMode="auto">
            <a:xfrm>
              <a:off x="6264275" y="4549302"/>
              <a:ext cx="576262" cy="5175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sz="2800" b="0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49" name="Group 3"/>
          <p:cNvGrpSpPr/>
          <p:nvPr/>
        </p:nvGrpSpPr>
        <p:grpSpPr bwMode="auto">
          <a:xfrm>
            <a:off x="5580063" y="1150657"/>
            <a:ext cx="3563937" cy="1873250"/>
            <a:chOff x="3288" y="164"/>
            <a:chExt cx="2245" cy="1180"/>
          </a:xfrm>
        </p:grpSpPr>
        <p:grpSp>
          <p:nvGrpSpPr>
            <p:cNvPr id="50" name="Group 4"/>
            <p:cNvGrpSpPr/>
            <p:nvPr/>
          </p:nvGrpSpPr>
          <p:grpSpPr bwMode="auto">
            <a:xfrm>
              <a:off x="3288" y="210"/>
              <a:ext cx="2245" cy="1134"/>
              <a:chOff x="3515" y="210"/>
              <a:chExt cx="2245" cy="1134"/>
            </a:xfrm>
          </p:grpSpPr>
          <p:sp>
            <p:nvSpPr>
              <p:cNvPr id="53" name="Oval 5"/>
              <p:cNvSpPr>
                <a:spLocks noChangeArrowheads="1"/>
              </p:cNvSpPr>
              <p:nvPr/>
            </p:nvSpPr>
            <p:spPr bwMode="auto">
              <a:xfrm>
                <a:off x="3515" y="527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8100" algn="ctr">
                <a:solidFill>
                  <a:srgbClr val="FF99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54" name="Group 6"/>
              <p:cNvGrpSpPr/>
              <p:nvPr/>
            </p:nvGrpSpPr>
            <p:grpSpPr bwMode="auto">
              <a:xfrm>
                <a:off x="4876" y="663"/>
                <a:ext cx="408" cy="136"/>
                <a:chOff x="1837" y="2160"/>
                <a:chExt cx="589" cy="181"/>
              </a:xfrm>
            </p:grpSpPr>
            <p:sp>
              <p:nvSpPr>
                <p:cNvPr id="65" name="Line 7"/>
                <p:cNvSpPr>
                  <a:spLocks noChangeShapeType="1"/>
                </p:cNvSpPr>
                <p:nvPr/>
              </p:nvSpPr>
              <p:spPr bwMode="auto">
                <a:xfrm>
                  <a:off x="1837" y="2160"/>
                  <a:ext cx="589" cy="0"/>
                </a:xfrm>
                <a:prstGeom prst="line">
                  <a:avLst/>
                </a:prstGeom>
                <a:noFill/>
                <a:ln w="5715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8"/>
                <p:cNvSpPr>
                  <a:spLocks noChangeShapeType="1"/>
                </p:cNvSpPr>
                <p:nvPr/>
              </p:nvSpPr>
              <p:spPr bwMode="auto">
                <a:xfrm>
                  <a:off x="1837" y="2341"/>
                  <a:ext cx="589" cy="0"/>
                </a:xfrm>
                <a:prstGeom prst="line">
                  <a:avLst/>
                </a:prstGeom>
                <a:noFill/>
                <a:ln w="5715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5" name="Line 9"/>
              <p:cNvSpPr>
                <a:spLocks noChangeShapeType="1"/>
              </p:cNvSpPr>
              <p:nvPr/>
            </p:nvSpPr>
            <p:spPr bwMode="auto">
              <a:xfrm>
                <a:off x="3696" y="210"/>
                <a:ext cx="0" cy="113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6" name="Line 10"/>
              <p:cNvSpPr>
                <a:spLocks noChangeShapeType="1"/>
              </p:cNvSpPr>
              <p:nvPr/>
            </p:nvSpPr>
            <p:spPr bwMode="auto">
              <a:xfrm>
                <a:off x="3696" y="210"/>
                <a:ext cx="140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" name="Line 11"/>
              <p:cNvSpPr>
                <a:spLocks noChangeShapeType="1"/>
              </p:cNvSpPr>
              <p:nvPr/>
            </p:nvSpPr>
            <p:spPr bwMode="auto">
              <a:xfrm>
                <a:off x="3696" y="1344"/>
                <a:ext cx="140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" name="Line 12"/>
              <p:cNvSpPr>
                <a:spLocks noChangeShapeType="1"/>
              </p:cNvSpPr>
              <p:nvPr/>
            </p:nvSpPr>
            <p:spPr bwMode="auto">
              <a:xfrm>
                <a:off x="5103" y="210"/>
                <a:ext cx="0" cy="453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" name="Line 13"/>
              <p:cNvSpPr>
                <a:spLocks noChangeShapeType="1"/>
              </p:cNvSpPr>
              <p:nvPr/>
            </p:nvSpPr>
            <p:spPr bwMode="auto">
              <a:xfrm>
                <a:off x="5103" y="799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" name="Text Box 14"/>
              <p:cNvSpPr txBox="1">
                <a:spLocks noChangeArrowheads="1"/>
              </p:cNvSpPr>
              <p:nvPr/>
            </p:nvSpPr>
            <p:spPr bwMode="auto">
              <a:xfrm>
                <a:off x="3696" y="255"/>
                <a:ext cx="2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 sz="2800" b="0" dirty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＋</a:t>
                </a:r>
                <a:endParaRPr kumimoji="1" lang="zh-CN" altLang="en-US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1" name="Text Box 15"/>
              <p:cNvSpPr txBox="1">
                <a:spLocks noChangeArrowheads="1"/>
              </p:cNvSpPr>
              <p:nvPr/>
            </p:nvSpPr>
            <p:spPr bwMode="auto">
              <a:xfrm>
                <a:off x="3696" y="890"/>
                <a:ext cx="2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 sz="2800" b="0" dirty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－</a:t>
                </a:r>
                <a:endParaRPr kumimoji="1" lang="zh-CN" altLang="en-US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graphicFrame>
            <p:nvGraphicFramePr>
              <p:cNvPr id="62" name="Object 3"/>
              <p:cNvGraphicFramePr>
                <a:graphicFrameLocks noChangeAspect="1"/>
              </p:cNvGraphicFramePr>
              <p:nvPr/>
            </p:nvGraphicFramePr>
            <p:xfrm>
              <a:off x="3913" y="562"/>
              <a:ext cx="586" cy="3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04" name="公式" r:id="rId8" imgW="304800" imgH="196215" progId="Equation.3">
                      <p:embed/>
                    </p:oleObj>
                  </mc:Choice>
                  <mc:Fallback>
                    <p:oleObj name="公式" r:id="rId8" imgW="304800" imgH="196215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3" y="562"/>
                            <a:ext cx="586" cy="3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3" name="Text Box 17"/>
              <p:cNvSpPr txBox="1">
                <a:spLocks noChangeArrowheads="1"/>
              </p:cNvSpPr>
              <p:nvPr/>
            </p:nvSpPr>
            <p:spPr bwMode="auto">
              <a:xfrm>
                <a:off x="4558" y="527"/>
                <a:ext cx="31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C</a:t>
                </a:r>
                <a:endPara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4" name="Text Box 18"/>
              <p:cNvSpPr txBox="1">
                <a:spLocks noChangeArrowheads="1"/>
              </p:cNvSpPr>
              <p:nvPr/>
            </p:nvSpPr>
            <p:spPr bwMode="auto">
              <a:xfrm>
                <a:off x="5215" y="572"/>
                <a:ext cx="54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6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7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0.5F</a:t>
                </a:r>
                <a:endPara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51" name="AutoShape 19"/>
            <p:cNvSpPr>
              <a:spLocks noChangeArrowheads="1"/>
            </p:cNvSpPr>
            <p:nvPr/>
          </p:nvSpPr>
          <p:spPr bwMode="auto">
            <a:xfrm>
              <a:off x="3923" y="255"/>
              <a:ext cx="409" cy="91"/>
            </a:xfrm>
            <a:prstGeom prst="rightArrow">
              <a:avLst>
                <a:gd name="adj1" fmla="val 50000"/>
                <a:gd name="adj2" fmla="val 112363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4377" y="164"/>
              <a:ext cx="2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67" name="Text Box 14"/>
          <p:cNvSpPr txBox="1">
            <a:spLocks noChangeArrowheads="1"/>
          </p:cNvSpPr>
          <p:nvPr/>
        </p:nvSpPr>
        <p:spPr bwMode="auto">
          <a:xfrm>
            <a:off x="7699245" y="1272100"/>
            <a:ext cx="43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＋</a:t>
            </a:r>
            <a:endParaRPr kumimoji="1" lang="zh-CN" altLang="en-US" sz="2800" b="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68" name="Text Box 15"/>
          <p:cNvSpPr txBox="1">
            <a:spLocks noChangeArrowheads="1"/>
          </p:cNvSpPr>
          <p:nvPr/>
        </p:nvSpPr>
        <p:spPr bwMode="auto">
          <a:xfrm>
            <a:off x="7694613" y="2217457"/>
            <a:ext cx="43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－</a:t>
            </a:r>
            <a:endParaRPr kumimoji="1" lang="zh-CN" altLang="en-US" sz="2800" b="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210" name="Object 2"/>
          <p:cNvGraphicFramePr>
            <a:graphicFrameLocks noChangeAspect="1"/>
          </p:cNvGraphicFramePr>
          <p:nvPr/>
        </p:nvGraphicFramePr>
        <p:xfrm>
          <a:off x="492348" y="1546798"/>
          <a:ext cx="4341178" cy="1820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公式" r:id="rId1" imgW="2272665" imgH="931545" progId="Equation.3">
                  <p:embed/>
                </p:oleObj>
              </mc:Choice>
              <mc:Fallback>
                <p:oleObj name="公式" r:id="rId1" imgW="2272665" imgH="93154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48" y="1546798"/>
                        <a:ext cx="4341178" cy="1820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/>
          <p:nvPr/>
        </p:nvGrpSpPr>
        <p:grpSpPr bwMode="auto">
          <a:xfrm>
            <a:off x="2095500" y="3816350"/>
            <a:ext cx="4103688" cy="2679700"/>
            <a:chOff x="2880" y="255"/>
            <a:chExt cx="2585" cy="1688"/>
          </a:xfrm>
        </p:grpSpPr>
        <p:sp>
          <p:nvSpPr>
            <p:cNvPr id="38927" name="Line 4"/>
            <p:cNvSpPr>
              <a:spLocks noChangeShapeType="1"/>
            </p:cNvSpPr>
            <p:nvPr/>
          </p:nvSpPr>
          <p:spPr bwMode="auto">
            <a:xfrm>
              <a:off x="3242" y="340"/>
              <a:ext cx="27" cy="15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928" name="Line 5"/>
            <p:cNvSpPr>
              <a:spLocks noChangeShapeType="1"/>
            </p:cNvSpPr>
            <p:nvPr/>
          </p:nvSpPr>
          <p:spPr bwMode="auto">
            <a:xfrm>
              <a:off x="3104" y="1198"/>
              <a:ext cx="215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929" name="Line 6"/>
            <p:cNvSpPr>
              <a:spLocks noChangeShapeType="1"/>
            </p:cNvSpPr>
            <p:nvPr/>
          </p:nvSpPr>
          <p:spPr bwMode="auto">
            <a:xfrm flipV="1">
              <a:off x="3242" y="554"/>
              <a:ext cx="871" cy="6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930" name="Line 7"/>
            <p:cNvSpPr>
              <a:spLocks noChangeShapeType="1"/>
            </p:cNvSpPr>
            <p:nvPr/>
          </p:nvSpPr>
          <p:spPr bwMode="auto">
            <a:xfrm flipV="1">
              <a:off x="4123" y="1198"/>
              <a:ext cx="734" cy="59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931" name="Text Box 8"/>
            <p:cNvSpPr txBox="1">
              <a:spLocks noChangeArrowheads="1"/>
            </p:cNvSpPr>
            <p:nvPr/>
          </p:nvSpPr>
          <p:spPr bwMode="auto">
            <a:xfrm>
              <a:off x="4720" y="119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8932" name="Text Box 9"/>
            <p:cNvSpPr txBox="1">
              <a:spLocks noChangeArrowheads="1"/>
            </p:cNvSpPr>
            <p:nvPr/>
          </p:nvSpPr>
          <p:spPr bwMode="auto">
            <a:xfrm>
              <a:off x="3866" y="119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8933" name="Text Box 10"/>
            <p:cNvSpPr txBox="1">
              <a:spLocks noChangeArrowheads="1"/>
            </p:cNvSpPr>
            <p:nvPr/>
          </p:nvSpPr>
          <p:spPr bwMode="auto">
            <a:xfrm>
              <a:off x="4961" y="1154"/>
              <a:ext cx="5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t 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/s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8934" name="Text Box 11"/>
            <p:cNvSpPr txBox="1">
              <a:spLocks noChangeArrowheads="1"/>
            </p:cNvSpPr>
            <p:nvPr/>
          </p:nvSpPr>
          <p:spPr bwMode="auto">
            <a:xfrm>
              <a:off x="3013" y="426"/>
              <a:ext cx="2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8935" name="Text Box 12"/>
            <p:cNvSpPr txBox="1">
              <a:spLocks noChangeArrowheads="1"/>
            </p:cNvSpPr>
            <p:nvPr/>
          </p:nvSpPr>
          <p:spPr bwMode="auto">
            <a:xfrm>
              <a:off x="3013" y="1198"/>
              <a:ext cx="2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0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8936" name="Line 13"/>
            <p:cNvSpPr>
              <a:spLocks noChangeShapeType="1"/>
            </p:cNvSpPr>
            <p:nvPr/>
          </p:nvSpPr>
          <p:spPr bwMode="auto">
            <a:xfrm>
              <a:off x="3242" y="554"/>
              <a:ext cx="8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937" name="Text Box 14"/>
            <p:cNvSpPr txBox="1">
              <a:spLocks noChangeArrowheads="1"/>
            </p:cNvSpPr>
            <p:nvPr/>
          </p:nvSpPr>
          <p:spPr bwMode="auto">
            <a:xfrm>
              <a:off x="3289" y="255"/>
              <a:ext cx="5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p/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W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8938" name="Line 15"/>
            <p:cNvSpPr>
              <a:spLocks noChangeShapeType="1"/>
            </p:cNvSpPr>
            <p:nvPr/>
          </p:nvSpPr>
          <p:spPr bwMode="auto">
            <a:xfrm>
              <a:off x="4123" y="554"/>
              <a:ext cx="0" cy="124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939" name="Line 16"/>
            <p:cNvSpPr>
              <a:spLocks noChangeShapeType="1"/>
            </p:cNvSpPr>
            <p:nvPr/>
          </p:nvSpPr>
          <p:spPr bwMode="auto">
            <a:xfrm>
              <a:off x="3269" y="1797"/>
              <a:ext cx="8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940" name="Text Box 17"/>
            <p:cNvSpPr txBox="1">
              <a:spLocks noChangeArrowheads="1"/>
            </p:cNvSpPr>
            <p:nvPr/>
          </p:nvSpPr>
          <p:spPr bwMode="auto">
            <a:xfrm>
              <a:off x="2880" y="1616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-2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50226" name="AutoShape 18" descr="蓝色面巾纸"/>
          <p:cNvSpPr>
            <a:spLocks noChangeArrowheads="1"/>
          </p:cNvSpPr>
          <p:nvPr/>
        </p:nvSpPr>
        <p:spPr bwMode="auto">
          <a:xfrm>
            <a:off x="5264150" y="3743325"/>
            <a:ext cx="2520950" cy="649288"/>
          </a:xfrm>
          <a:prstGeom prst="wedgeEllipseCallout">
            <a:avLst>
              <a:gd name="adj1" fmla="val -119699"/>
              <a:gd name="adj2" fmla="val 11234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 w="9525" algn="ctr">
            <a:solidFill>
              <a:srgbClr val="00FFFF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吸收功率</a:t>
            </a:r>
            <a:endParaRPr kumimoji="1" lang="zh-CN" altLang="en-US" sz="280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50227" name="AutoShape 19" descr="蓝色面巾纸"/>
          <p:cNvSpPr>
            <a:spLocks noChangeArrowheads="1"/>
          </p:cNvSpPr>
          <p:nvPr/>
        </p:nvSpPr>
        <p:spPr bwMode="auto">
          <a:xfrm>
            <a:off x="4903788" y="6048375"/>
            <a:ext cx="2376487" cy="647700"/>
          </a:xfrm>
          <a:prstGeom prst="wedgeEllipseCallout">
            <a:avLst>
              <a:gd name="adj1" fmla="val -56144"/>
              <a:gd name="adj2" fmla="val -118870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 w="9525" algn="ctr">
            <a:solidFill>
              <a:srgbClr val="00FFFF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发出功率</a:t>
            </a:r>
            <a:endParaRPr kumimoji="1" lang="zh-CN" altLang="en-US" sz="280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/>
        </p:nvGraphicFramePr>
        <p:xfrm>
          <a:off x="7004051" y="121921"/>
          <a:ext cx="1978802" cy="76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公式" r:id="rId7" imgW="1053465" imgH="391795" progId="Equation.3">
                  <p:embed/>
                </p:oleObj>
              </mc:Choice>
              <mc:Fallback>
                <p:oleObj name="公式" r:id="rId7" imgW="105346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1" y="121921"/>
                        <a:ext cx="1978802" cy="76373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33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580063" y="1420813"/>
            <a:ext cx="3563937" cy="1873250"/>
            <a:chOff x="5580063" y="1420813"/>
            <a:chExt cx="3563937" cy="1873250"/>
          </a:xfrm>
        </p:grpSpPr>
        <p:grpSp>
          <p:nvGrpSpPr>
            <p:cNvPr id="31" name="Group 3"/>
            <p:cNvGrpSpPr/>
            <p:nvPr/>
          </p:nvGrpSpPr>
          <p:grpSpPr bwMode="auto">
            <a:xfrm>
              <a:off x="5580063" y="1420813"/>
              <a:ext cx="3563937" cy="1873250"/>
              <a:chOff x="3288" y="164"/>
              <a:chExt cx="2245" cy="1180"/>
            </a:xfrm>
          </p:grpSpPr>
          <p:grpSp>
            <p:nvGrpSpPr>
              <p:cNvPr id="32" name="Group 4"/>
              <p:cNvGrpSpPr/>
              <p:nvPr/>
            </p:nvGrpSpPr>
            <p:grpSpPr bwMode="auto">
              <a:xfrm>
                <a:off x="3288" y="210"/>
                <a:ext cx="2245" cy="1134"/>
                <a:chOff x="3515" y="210"/>
                <a:chExt cx="2245" cy="1134"/>
              </a:xfrm>
            </p:grpSpPr>
            <p:sp>
              <p:nvSpPr>
                <p:cNvPr id="35" name="Oval 5"/>
                <p:cNvSpPr>
                  <a:spLocks noChangeArrowheads="1"/>
                </p:cNvSpPr>
                <p:nvPr/>
              </p:nvSpPr>
              <p:spPr bwMode="auto">
                <a:xfrm>
                  <a:off x="3515" y="527"/>
                  <a:ext cx="363" cy="36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8100" algn="ctr">
                  <a:solidFill>
                    <a:srgbClr val="FF99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6" name="Group 6"/>
                <p:cNvGrpSpPr/>
                <p:nvPr/>
              </p:nvGrpSpPr>
              <p:grpSpPr bwMode="auto">
                <a:xfrm>
                  <a:off x="4876" y="663"/>
                  <a:ext cx="408" cy="136"/>
                  <a:chOff x="1837" y="2160"/>
                  <a:chExt cx="589" cy="181"/>
                </a:xfrm>
              </p:grpSpPr>
              <p:sp>
                <p:nvSpPr>
                  <p:cNvPr id="47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1837" y="2160"/>
                    <a:ext cx="58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99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1837" y="2341"/>
                    <a:ext cx="58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99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7" name="Line 9"/>
                <p:cNvSpPr>
                  <a:spLocks noChangeShapeType="1"/>
                </p:cNvSpPr>
                <p:nvPr/>
              </p:nvSpPr>
              <p:spPr bwMode="auto">
                <a:xfrm>
                  <a:off x="3696" y="210"/>
                  <a:ext cx="0" cy="1134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10"/>
                <p:cNvSpPr>
                  <a:spLocks noChangeShapeType="1"/>
                </p:cNvSpPr>
                <p:nvPr/>
              </p:nvSpPr>
              <p:spPr bwMode="auto">
                <a:xfrm>
                  <a:off x="3696" y="210"/>
                  <a:ext cx="1407" cy="0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11"/>
                <p:cNvSpPr>
                  <a:spLocks noChangeShapeType="1"/>
                </p:cNvSpPr>
                <p:nvPr/>
              </p:nvSpPr>
              <p:spPr bwMode="auto">
                <a:xfrm>
                  <a:off x="3696" y="1344"/>
                  <a:ext cx="1407" cy="0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12"/>
                <p:cNvSpPr>
                  <a:spLocks noChangeShapeType="1"/>
                </p:cNvSpPr>
                <p:nvPr/>
              </p:nvSpPr>
              <p:spPr bwMode="auto">
                <a:xfrm>
                  <a:off x="5103" y="210"/>
                  <a:ext cx="0" cy="453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13"/>
                <p:cNvSpPr>
                  <a:spLocks noChangeShapeType="1"/>
                </p:cNvSpPr>
                <p:nvPr/>
              </p:nvSpPr>
              <p:spPr bwMode="auto">
                <a:xfrm>
                  <a:off x="5103" y="799"/>
                  <a:ext cx="0" cy="545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696" y="255"/>
                  <a:ext cx="27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90000"/>
                    <a:buFont typeface="Wingdings" panose="05000000000000000000" pitchFamily="2" charset="2"/>
                    <a:buBlip>
                      <a:blip r:embed="rId3"/>
                    </a:buBlip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90000"/>
                    <a:buFont typeface="Wingdings" panose="05000000000000000000" pitchFamily="2" charset="2"/>
                    <a:buBlip>
                      <a:blip r:embed="rId4"/>
                    </a:buBlip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2800" b="0" dirty="0">
                      <a:latin typeface="Times New Roman" panose="02020603050405020304" pitchFamily="18" charset="0"/>
                      <a:ea typeface="仿宋_GB2312" pitchFamily="49" charset="-122"/>
                      <a:sym typeface="Symbol" panose="05050102010706020507" pitchFamily="18" charset="2"/>
                    </a:rPr>
                    <a:t>＋</a:t>
                  </a:r>
                  <a:endParaRPr kumimoji="1" lang="zh-CN" altLang="en-US" sz="2800" b="0" dirty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4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696" y="890"/>
                  <a:ext cx="27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90000"/>
                    <a:buFont typeface="Wingdings" panose="05000000000000000000" pitchFamily="2" charset="2"/>
                    <a:buBlip>
                      <a:blip r:embed="rId3"/>
                    </a:buBlip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90000"/>
                    <a:buFont typeface="Wingdings" panose="05000000000000000000" pitchFamily="2" charset="2"/>
                    <a:buBlip>
                      <a:blip r:embed="rId4"/>
                    </a:buBlip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2800" b="0" dirty="0">
                      <a:latin typeface="Times New Roman" panose="02020603050405020304" pitchFamily="18" charset="0"/>
                      <a:ea typeface="仿宋_GB2312" pitchFamily="49" charset="-122"/>
                      <a:sym typeface="Symbol" panose="05050102010706020507" pitchFamily="18" charset="2"/>
                    </a:rPr>
                    <a:t>－</a:t>
                  </a:r>
                  <a:endParaRPr kumimoji="1" lang="zh-CN" altLang="en-US" sz="2800" b="0" dirty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  <p:graphicFrame>
              <p:nvGraphicFramePr>
                <p:cNvPr id="44" name="Object 3"/>
                <p:cNvGraphicFramePr>
                  <a:graphicFrameLocks noChangeAspect="1"/>
                </p:cNvGraphicFramePr>
                <p:nvPr/>
              </p:nvGraphicFramePr>
              <p:xfrm>
                <a:off x="3913" y="562"/>
                <a:ext cx="586" cy="38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628" name="公式" r:id="rId9" imgW="304800" imgH="196215" progId="Equation.3">
                        <p:embed/>
                      </p:oleObj>
                    </mc:Choice>
                    <mc:Fallback>
                      <p:oleObj name="公式" r:id="rId9" imgW="304800" imgH="196215" progId="Equation.3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13" y="562"/>
                              <a:ext cx="586" cy="3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58" y="527"/>
                  <a:ext cx="317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90000"/>
                    <a:buFont typeface="Wingdings" panose="05000000000000000000" pitchFamily="2" charset="2"/>
                    <a:buBlip>
                      <a:blip r:embed="rId3"/>
                    </a:buBlip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90000"/>
                    <a:buFont typeface="Wingdings" panose="05000000000000000000" pitchFamily="2" charset="2"/>
                    <a:buBlip>
                      <a:blip r:embed="rId4"/>
                    </a:buBlip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0" i="1">
                      <a:latin typeface="Times New Roman" panose="02020603050405020304" pitchFamily="18" charset="0"/>
                      <a:ea typeface="仿宋_GB2312" pitchFamily="49" charset="-122"/>
                      <a:sym typeface="Symbol" panose="05050102010706020507" pitchFamily="18" charset="2"/>
                    </a:rPr>
                    <a:t>C</a:t>
                  </a:r>
                  <a:endPara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4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215" y="572"/>
                  <a:ext cx="545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90000"/>
                    <a:buFont typeface="Wingdings" panose="05000000000000000000" pitchFamily="2" charset="2"/>
                    <a:buBlip>
                      <a:blip r:embed="rId3"/>
                    </a:buBlip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90000"/>
                    <a:buFont typeface="Wingdings" panose="05000000000000000000" pitchFamily="2" charset="2"/>
                    <a:buBlip>
                      <a:blip r:embed="rId4"/>
                    </a:buBlip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0">
                      <a:latin typeface="Times New Roman" panose="02020603050405020304" pitchFamily="18" charset="0"/>
                      <a:ea typeface="仿宋_GB2312" pitchFamily="49" charset="-122"/>
                      <a:sym typeface="Symbol" panose="05050102010706020507" pitchFamily="18" charset="2"/>
                    </a:rPr>
                    <a:t>0.5F</a:t>
                  </a:r>
                  <a:endParaRPr kumimoji="1" lang="en-US" altLang="zh-CN" sz="2800" b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</p:grpSp>
          <p:sp>
            <p:nvSpPr>
              <p:cNvPr id="33" name="AutoShape 19"/>
              <p:cNvSpPr>
                <a:spLocks noChangeArrowheads="1"/>
              </p:cNvSpPr>
              <p:nvPr/>
            </p:nvSpPr>
            <p:spPr bwMode="auto">
              <a:xfrm>
                <a:off x="3923" y="255"/>
                <a:ext cx="409" cy="91"/>
              </a:xfrm>
              <a:prstGeom prst="rightArrow">
                <a:avLst>
                  <a:gd name="adj1" fmla="val 50000"/>
                  <a:gd name="adj2" fmla="val 112363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34" name="Text Box 20"/>
              <p:cNvSpPr txBox="1">
                <a:spLocks noChangeArrowheads="1"/>
              </p:cNvSpPr>
              <p:nvPr/>
            </p:nvSpPr>
            <p:spPr bwMode="auto">
              <a:xfrm>
                <a:off x="4377" y="164"/>
                <a:ext cx="22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i</a:t>
                </a:r>
                <a:endPara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49" name="Text Box 14"/>
            <p:cNvSpPr txBox="1">
              <a:spLocks noChangeArrowheads="1"/>
            </p:cNvSpPr>
            <p:nvPr/>
          </p:nvSpPr>
          <p:spPr bwMode="auto">
            <a:xfrm>
              <a:off x="7699245" y="1542256"/>
              <a:ext cx="4318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" name="Text Box 15"/>
            <p:cNvSpPr txBox="1">
              <a:spLocks noChangeArrowheads="1"/>
            </p:cNvSpPr>
            <p:nvPr/>
          </p:nvSpPr>
          <p:spPr bwMode="auto">
            <a:xfrm>
              <a:off x="7694613" y="2487613"/>
              <a:ext cx="4318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234" name="Object 2"/>
          <p:cNvGraphicFramePr>
            <a:graphicFrameLocks noChangeAspect="1"/>
          </p:cNvGraphicFramePr>
          <p:nvPr/>
        </p:nvGraphicFramePr>
        <p:xfrm>
          <a:off x="389614" y="1538983"/>
          <a:ext cx="4699912" cy="1903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公式" r:id="rId1" imgW="2412365" imgH="962025" progId="Equation.3">
                  <p:embed/>
                </p:oleObj>
              </mc:Choice>
              <mc:Fallback>
                <p:oleObj name="公式" r:id="rId1" imgW="2412365" imgH="96202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614" y="1538983"/>
                        <a:ext cx="4699912" cy="19033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1"/>
          <p:cNvGrpSpPr/>
          <p:nvPr/>
        </p:nvGrpSpPr>
        <p:grpSpPr bwMode="auto">
          <a:xfrm>
            <a:off x="2700337" y="4002088"/>
            <a:ext cx="3743325" cy="2419350"/>
            <a:chOff x="1701" y="1933"/>
            <a:chExt cx="2358" cy="1524"/>
          </a:xfrm>
        </p:grpSpPr>
        <p:sp>
          <p:nvSpPr>
            <p:cNvPr id="39949" name="Line 4"/>
            <p:cNvSpPr>
              <a:spLocks noChangeShapeType="1"/>
            </p:cNvSpPr>
            <p:nvPr/>
          </p:nvSpPr>
          <p:spPr bwMode="auto">
            <a:xfrm>
              <a:off x="1921" y="2085"/>
              <a:ext cx="0" cy="12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9950" name="Line 5"/>
            <p:cNvSpPr>
              <a:spLocks noChangeShapeType="1"/>
            </p:cNvSpPr>
            <p:nvPr/>
          </p:nvSpPr>
          <p:spPr bwMode="auto">
            <a:xfrm>
              <a:off x="1788" y="3130"/>
              <a:ext cx="20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9951" name="Text Box 6"/>
            <p:cNvSpPr txBox="1">
              <a:spLocks noChangeArrowheads="1"/>
            </p:cNvSpPr>
            <p:nvPr/>
          </p:nvSpPr>
          <p:spPr bwMode="auto">
            <a:xfrm>
              <a:off x="3375" y="3078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9952" name="Text Box 7"/>
            <p:cNvSpPr txBox="1">
              <a:spLocks noChangeArrowheads="1"/>
            </p:cNvSpPr>
            <p:nvPr/>
          </p:nvSpPr>
          <p:spPr bwMode="auto">
            <a:xfrm>
              <a:off x="2627" y="3130"/>
              <a:ext cx="2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9953" name="Text Box 8"/>
            <p:cNvSpPr txBox="1">
              <a:spLocks noChangeArrowheads="1"/>
            </p:cNvSpPr>
            <p:nvPr/>
          </p:nvSpPr>
          <p:spPr bwMode="auto">
            <a:xfrm>
              <a:off x="3573" y="3078"/>
              <a:ext cx="48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t 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/s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9954" name="Text Box 9"/>
            <p:cNvSpPr txBox="1">
              <a:spLocks noChangeArrowheads="1"/>
            </p:cNvSpPr>
            <p:nvPr/>
          </p:nvSpPr>
          <p:spPr bwMode="auto">
            <a:xfrm>
              <a:off x="1701" y="2189"/>
              <a:ext cx="2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9955" name="Text Box 10"/>
            <p:cNvSpPr txBox="1">
              <a:spLocks noChangeArrowheads="1"/>
            </p:cNvSpPr>
            <p:nvPr/>
          </p:nvSpPr>
          <p:spPr bwMode="auto">
            <a:xfrm>
              <a:off x="1701" y="3130"/>
              <a:ext cx="2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0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9956" name="Line 11"/>
            <p:cNvSpPr>
              <a:spLocks noChangeShapeType="1"/>
            </p:cNvSpPr>
            <p:nvPr/>
          </p:nvSpPr>
          <p:spPr bwMode="auto">
            <a:xfrm>
              <a:off x="1921" y="2346"/>
              <a:ext cx="8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9957" name="Text Box 12"/>
            <p:cNvSpPr txBox="1">
              <a:spLocks noChangeArrowheads="1"/>
            </p:cNvSpPr>
            <p:nvPr/>
          </p:nvSpPr>
          <p:spPr bwMode="auto">
            <a:xfrm>
              <a:off x="1902" y="1933"/>
              <a:ext cx="7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W</a:t>
              </a:r>
              <a:r>
                <a:rPr kumimoji="1" lang="en-US" altLang="zh-CN" sz="2800" b="0" i="1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/J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9958" name="Arc 13"/>
            <p:cNvSpPr/>
            <p:nvPr/>
          </p:nvSpPr>
          <p:spPr bwMode="auto">
            <a:xfrm flipV="1">
              <a:off x="1902" y="2336"/>
              <a:ext cx="853" cy="779"/>
            </a:xfrm>
            <a:custGeom>
              <a:avLst/>
              <a:gdLst>
                <a:gd name="T0" fmla="*/ 0 w 21600"/>
                <a:gd name="T1" fmla="*/ 0 h 22286"/>
                <a:gd name="T2" fmla="*/ 0 w 21600"/>
                <a:gd name="T3" fmla="*/ 0 h 22286"/>
                <a:gd name="T4" fmla="*/ 0 w 21600"/>
                <a:gd name="T5" fmla="*/ 0 h 2228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2286"/>
                <a:gd name="T11" fmla="*/ 21600 w 21600"/>
                <a:gd name="T12" fmla="*/ 22286 h 222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228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828"/>
                    <a:pt x="21596" y="22057"/>
                    <a:pt x="21589" y="22286"/>
                  </a:cubicBezTo>
                </a:path>
                <a:path w="21600" h="22286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828"/>
                    <a:pt x="21596" y="22057"/>
                    <a:pt x="21589" y="22286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9" name="Arc 14"/>
            <p:cNvSpPr/>
            <p:nvPr/>
          </p:nvSpPr>
          <p:spPr bwMode="auto">
            <a:xfrm rot="5238797" flipV="1">
              <a:off x="2766" y="2319"/>
              <a:ext cx="848" cy="802"/>
            </a:xfrm>
            <a:custGeom>
              <a:avLst/>
              <a:gdLst>
                <a:gd name="T0" fmla="*/ 0 w 22794"/>
                <a:gd name="T1" fmla="*/ 0 h 21600"/>
                <a:gd name="T2" fmla="*/ 0 w 22794"/>
                <a:gd name="T3" fmla="*/ 0 h 21600"/>
                <a:gd name="T4" fmla="*/ 0 w 22794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21600"/>
                <a:gd name="T11" fmla="*/ 22794 w 2279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21600" fill="none" extrusionOk="0">
                  <a:moveTo>
                    <a:pt x="0" y="33"/>
                  </a:moveTo>
                  <a:cubicBezTo>
                    <a:pt x="397" y="11"/>
                    <a:pt x="795" y="-1"/>
                    <a:pt x="1194" y="0"/>
                  </a:cubicBezTo>
                  <a:cubicBezTo>
                    <a:pt x="13113" y="0"/>
                    <a:pt x="22779" y="9654"/>
                    <a:pt x="22793" y="21574"/>
                  </a:cubicBezTo>
                </a:path>
                <a:path w="22794" h="21600" stroke="0" extrusionOk="0">
                  <a:moveTo>
                    <a:pt x="0" y="33"/>
                  </a:moveTo>
                  <a:cubicBezTo>
                    <a:pt x="397" y="11"/>
                    <a:pt x="795" y="-1"/>
                    <a:pt x="1194" y="0"/>
                  </a:cubicBezTo>
                  <a:cubicBezTo>
                    <a:pt x="13113" y="0"/>
                    <a:pt x="22779" y="9654"/>
                    <a:pt x="22793" y="21574"/>
                  </a:cubicBezTo>
                  <a:lnTo>
                    <a:pt x="1194" y="2160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74507" y="1554804"/>
            <a:ext cx="3563937" cy="1873250"/>
            <a:chOff x="5580063" y="1420813"/>
            <a:chExt cx="3563937" cy="1873250"/>
          </a:xfrm>
        </p:grpSpPr>
        <p:grpSp>
          <p:nvGrpSpPr>
            <p:cNvPr id="26" name="Group 3"/>
            <p:cNvGrpSpPr/>
            <p:nvPr/>
          </p:nvGrpSpPr>
          <p:grpSpPr bwMode="auto">
            <a:xfrm>
              <a:off x="5580063" y="1420813"/>
              <a:ext cx="3563937" cy="1873250"/>
              <a:chOff x="3288" y="164"/>
              <a:chExt cx="2245" cy="1180"/>
            </a:xfrm>
          </p:grpSpPr>
          <p:grpSp>
            <p:nvGrpSpPr>
              <p:cNvPr id="29" name="Group 4"/>
              <p:cNvGrpSpPr/>
              <p:nvPr/>
            </p:nvGrpSpPr>
            <p:grpSpPr bwMode="auto">
              <a:xfrm>
                <a:off x="3288" y="210"/>
                <a:ext cx="2245" cy="1134"/>
                <a:chOff x="3515" y="210"/>
                <a:chExt cx="2245" cy="1134"/>
              </a:xfrm>
            </p:grpSpPr>
            <p:sp>
              <p:nvSpPr>
                <p:cNvPr id="32" name="Oval 5"/>
                <p:cNvSpPr>
                  <a:spLocks noChangeArrowheads="1"/>
                </p:cNvSpPr>
                <p:nvPr/>
              </p:nvSpPr>
              <p:spPr bwMode="auto">
                <a:xfrm>
                  <a:off x="3515" y="527"/>
                  <a:ext cx="363" cy="36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8100" algn="ctr">
                  <a:solidFill>
                    <a:srgbClr val="FF99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3" name="Group 6"/>
                <p:cNvGrpSpPr/>
                <p:nvPr/>
              </p:nvGrpSpPr>
              <p:grpSpPr bwMode="auto">
                <a:xfrm>
                  <a:off x="4876" y="663"/>
                  <a:ext cx="408" cy="136"/>
                  <a:chOff x="1837" y="2160"/>
                  <a:chExt cx="589" cy="181"/>
                </a:xfrm>
              </p:grpSpPr>
              <p:sp>
                <p:nvSpPr>
                  <p:cNvPr id="44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1837" y="2160"/>
                    <a:ext cx="58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99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1837" y="2341"/>
                    <a:ext cx="58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99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" name="Line 9"/>
                <p:cNvSpPr>
                  <a:spLocks noChangeShapeType="1"/>
                </p:cNvSpPr>
                <p:nvPr/>
              </p:nvSpPr>
              <p:spPr bwMode="auto">
                <a:xfrm>
                  <a:off x="3696" y="210"/>
                  <a:ext cx="0" cy="1134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10"/>
                <p:cNvSpPr>
                  <a:spLocks noChangeShapeType="1"/>
                </p:cNvSpPr>
                <p:nvPr/>
              </p:nvSpPr>
              <p:spPr bwMode="auto">
                <a:xfrm>
                  <a:off x="3696" y="210"/>
                  <a:ext cx="1407" cy="0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11"/>
                <p:cNvSpPr>
                  <a:spLocks noChangeShapeType="1"/>
                </p:cNvSpPr>
                <p:nvPr/>
              </p:nvSpPr>
              <p:spPr bwMode="auto">
                <a:xfrm>
                  <a:off x="3696" y="1344"/>
                  <a:ext cx="1407" cy="0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12"/>
                <p:cNvSpPr>
                  <a:spLocks noChangeShapeType="1"/>
                </p:cNvSpPr>
                <p:nvPr/>
              </p:nvSpPr>
              <p:spPr bwMode="auto">
                <a:xfrm>
                  <a:off x="5103" y="210"/>
                  <a:ext cx="0" cy="453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13"/>
                <p:cNvSpPr>
                  <a:spLocks noChangeShapeType="1"/>
                </p:cNvSpPr>
                <p:nvPr/>
              </p:nvSpPr>
              <p:spPr bwMode="auto">
                <a:xfrm>
                  <a:off x="5103" y="799"/>
                  <a:ext cx="0" cy="545"/>
                </a:xfrm>
                <a:prstGeom prst="line">
                  <a:avLst/>
                </a:prstGeom>
                <a:noFill/>
                <a:ln w="28575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696" y="255"/>
                  <a:ext cx="27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90000"/>
                    <a:buFont typeface="Wingdings" panose="05000000000000000000" pitchFamily="2" charset="2"/>
                    <a:buBlip>
                      <a:blip r:embed="rId3"/>
                    </a:buBlip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90000"/>
                    <a:buFont typeface="Wingdings" panose="05000000000000000000" pitchFamily="2" charset="2"/>
                    <a:buBlip>
                      <a:blip r:embed="rId4"/>
                    </a:buBlip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2800" b="0" dirty="0">
                      <a:latin typeface="Times New Roman" panose="02020603050405020304" pitchFamily="18" charset="0"/>
                      <a:ea typeface="仿宋_GB2312" pitchFamily="49" charset="-122"/>
                      <a:sym typeface="Symbol" panose="05050102010706020507" pitchFamily="18" charset="2"/>
                    </a:rPr>
                    <a:t>＋</a:t>
                  </a:r>
                  <a:endParaRPr kumimoji="1" lang="zh-CN" altLang="en-US" sz="2800" b="0" dirty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4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696" y="890"/>
                  <a:ext cx="27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90000"/>
                    <a:buFont typeface="Wingdings" panose="05000000000000000000" pitchFamily="2" charset="2"/>
                    <a:buBlip>
                      <a:blip r:embed="rId3"/>
                    </a:buBlip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90000"/>
                    <a:buFont typeface="Wingdings" panose="05000000000000000000" pitchFamily="2" charset="2"/>
                    <a:buBlip>
                      <a:blip r:embed="rId4"/>
                    </a:buBlip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2800" b="0" dirty="0">
                      <a:latin typeface="Times New Roman" panose="02020603050405020304" pitchFamily="18" charset="0"/>
                      <a:ea typeface="仿宋_GB2312" pitchFamily="49" charset="-122"/>
                      <a:sym typeface="Symbol" panose="05050102010706020507" pitchFamily="18" charset="2"/>
                    </a:rPr>
                    <a:t>－</a:t>
                  </a:r>
                  <a:endParaRPr kumimoji="1" lang="zh-CN" altLang="en-US" sz="2800" b="0" dirty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  <p:graphicFrame>
              <p:nvGraphicFramePr>
                <p:cNvPr id="41" name="Object 3"/>
                <p:cNvGraphicFramePr>
                  <a:graphicFrameLocks noChangeAspect="1"/>
                </p:cNvGraphicFramePr>
                <p:nvPr/>
              </p:nvGraphicFramePr>
              <p:xfrm>
                <a:off x="3913" y="562"/>
                <a:ext cx="586" cy="38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651" name="公式" r:id="rId6" imgW="304800" imgH="196215" progId="Equation.3">
                        <p:embed/>
                      </p:oleObj>
                    </mc:Choice>
                    <mc:Fallback>
                      <p:oleObj name="公式" r:id="rId6" imgW="304800" imgH="196215" progId="Equation.3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13" y="562"/>
                              <a:ext cx="586" cy="3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2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58" y="527"/>
                  <a:ext cx="317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90000"/>
                    <a:buFont typeface="Wingdings" panose="05000000000000000000" pitchFamily="2" charset="2"/>
                    <a:buBlip>
                      <a:blip r:embed="rId3"/>
                    </a:buBlip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90000"/>
                    <a:buFont typeface="Wingdings" panose="05000000000000000000" pitchFamily="2" charset="2"/>
                    <a:buBlip>
                      <a:blip r:embed="rId4"/>
                    </a:buBlip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0" i="1">
                      <a:latin typeface="Times New Roman" panose="02020603050405020304" pitchFamily="18" charset="0"/>
                      <a:ea typeface="仿宋_GB2312" pitchFamily="49" charset="-122"/>
                      <a:sym typeface="Symbol" panose="05050102010706020507" pitchFamily="18" charset="2"/>
                    </a:rPr>
                    <a:t>C</a:t>
                  </a:r>
                  <a:endPara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4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215" y="572"/>
                  <a:ext cx="545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90000"/>
                    <a:buFont typeface="Wingdings" panose="05000000000000000000" pitchFamily="2" charset="2"/>
                    <a:buBlip>
                      <a:blip r:embed="rId3"/>
                    </a:buBlip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90000"/>
                    <a:buFont typeface="Wingdings" panose="05000000000000000000" pitchFamily="2" charset="2"/>
                    <a:buBlip>
                      <a:blip r:embed="rId4"/>
                    </a:buBlip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Blip>
                      <a:blip r:embed="rId5"/>
                    </a:buBlip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0">
                      <a:latin typeface="Times New Roman" panose="02020603050405020304" pitchFamily="18" charset="0"/>
                      <a:ea typeface="仿宋_GB2312" pitchFamily="49" charset="-122"/>
                      <a:sym typeface="Symbol" panose="05050102010706020507" pitchFamily="18" charset="2"/>
                    </a:rPr>
                    <a:t>0.5F</a:t>
                  </a:r>
                  <a:endParaRPr kumimoji="1" lang="en-US" altLang="zh-CN" sz="2800" b="0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</p:grpSp>
          <p:sp>
            <p:nvSpPr>
              <p:cNvPr id="30" name="AutoShape 19"/>
              <p:cNvSpPr>
                <a:spLocks noChangeArrowheads="1"/>
              </p:cNvSpPr>
              <p:nvPr/>
            </p:nvSpPr>
            <p:spPr bwMode="auto">
              <a:xfrm>
                <a:off x="3923" y="255"/>
                <a:ext cx="409" cy="91"/>
              </a:xfrm>
              <a:prstGeom prst="rightArrow">
                <a:avLst>
                  <a:gd name="adj1" fmla="val 50000"/>
                  <a:gd name="adj2" fmla="val 112363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31" name="Text Box 20"/>
              <p:cNvSpPr txBox="1">
                <a:spLocks noChangeArrowheads="1"/>
              </p:cNvSpPr>
              <p:nvPr/>
            </p:nvSpPr>
            <p:spPr bwMode="auto">
              <a:xfrm>
                <a:off x="4377" y="164"/>
                <a:ext cx="22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4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i</a:t>
                </a:r>
                <a:endPara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7699245" y="1542256"/>
              <a:ext cx="4318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8" name="Text Box 15"/>
            <p:cNvSpPr txBox="1">
              <a:spLocks noChangeArrowheads="1"/>
            </p:cNvSpPr>
            <p:nvPr/>
          </p:nvSpPr>
          <p:spPr bwMode="auto">
            <a:xfrm>
              <a:off x="7694613" y="2487613"/>
              <a:ext cx="4318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b="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/>
          <a:srcRect r="17542"/>
          <a:stretch>
            <a:fillRect/>
          </a:stretch>
        </p:blipFill>
        <p:spPr>
          <a:xfrm>
            <a:off x="6424218" y="153438"/>
            <a:ext cx="2629687" cy="1016103"/>
          </a:xfrm>
          <a:prstGeom prst="rect">
            <a:avLst/>
          </a:prstGeom>
        </p:spPr>
      </p:pic>
      <p:sp>
        <p:nvSpPr>
          <p:cNvPr id="47" name="AutoShape 18" descr="蓝色面巾纸"/>
          <p:cNvSpPr>
            <a:spLocks noChangeArrowheads="1"/>
          </p:cNvSpPr>
          <p:nvPr/>
        </p:nvSpPr>
        <p:spPr bwMode="auto">
          <a:xfrm>
            <a:off x="411853" y="4787426"/>
            <a:ext cx="2520950" cy="649288"/>
          </a:xfrm>
          <a:prstGeom prst="wedgeEllipseCallout">
            <a:avLst>
              <a:gd name="adj1" fmla="val 95666"/>
              <a:gd name="adj2" fmla="val 73228"/>
            </a:avLst>
          </a:prstGeom>
          <a:blipFill dpi="0" rotWithShape="1">
            <a:blip r:embed="rId9"/>
            <a:srcRect/>
            <a:tile tx="0" ty="0" sx="100000" sy="100000" flip="none" algn="tl"/>
          </a:blipFill>
          <a:ln w="9525" algn="ctr">
            <a:solidFill>
              <a:srgbClr val="00FFFF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吸收功率</a:t>
            </a:r>
            <a:endParaRPr kumimoji="1" lang="zh-CN" altLang="en-US" sz="2800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8" name="Line 11"/>
          <p:cNvSpPr>
            <a:spLocks noChangeShapeType="1"/>
          </p:cNvSpPr>
          <p:nvPr/>
        </p:nvSpPr>
        <p:spPr bwMode="auto">
          <a:xfrm>
            <a:off x="4396685" y="4667816"/>
            <a:ext cx="0" cy="128583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" name="AutoShape 19" descr="蓝色面巾纸"/>
          <p:cNvSpPr>
            <a:spLocks noChangeArrowheads="1"/>
          </p:cNvSpPr>
          <p:nvPr/>
        </p:nvSpPr>
        <p:spPr bwMode="auto">
          <a:xfrm>
            <a:off x="5483225" y="4982637"/>
            <a:ext cx="2376487" cy="647700"/>
          </a:xfrm>
          <a:prstGeom prst="wedgeEllipseCallout">
            <a:avLst>
              <a:gd name="adj1" fmla="val -83933"/>
              <a:gd name="adj2" fmla="val 69365"/>
            </a:avLst>
          </a:prstGeom>
          <a:blipFill dpi="0" rotWithShape="1">
            <a:blip r:embed="rId9"/>
            <a:srcRect/>
            <a:tile tx="0" ty="0" sx="100000" sy="100000" flip="none" algn="tl"/>
          </a:blipFill>
          <a:ln w="9525" algn="ctr">
            <a:solidFill>
              <a:srgbClr val="00FFFF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发出功率</a:t>
            </a:r>
            <a:endParaRPr kumimoji="1" lang="zh-CN" altLang="en-US" sz="280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 bwMode="auto">
          <a:xfrm>
            <a:off x="1601788" y="5808177"/>
            <a:ext cx="1079500" cy="519112"/>
            <a:chOff x="1565" y="1525"/>
            <a:chExt cx="680" cy="327"/>
          </a:xfrm>
        </p:grpSpPr>
        <p:sp>
          <p:nvSpPr>
            <p:cNvPr id="7193" name="AutoShape 4"/>
            <p:cNvSpPr>
              <a:spLocks noChangeArrowheads="1"/>
            </p:cNvSpPr>
            <p:nvPr/>
          </p:nvSpPr>
          <p:spPr bwMode="auto">
            <a:xfrm>
              <a:off x="1565" y="1616"/>
              <a:ext cx="91" cy="227"/>
            </a:xfrm>
            <a:prstGeom prst="upArrow">
              <a:avLst>
                <a:gd name="adj1" fmla="val 50000"/>
                <a:gd name="adj2" fmla="val 62363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7194" name="Text Box 5"/>
            <p:cNvSpPr txBox="1">
              <a:spLocks noChangeArrowheads="1"/>
            </p:cNvSpPr>
            <p:nvPr/>
          </p:nvSpPr>
          <p:spPr bwMode="auto">
            <a:xfrm>
              <a:off x="1746" y="1525"/>
              <a:ext cx="49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 (t)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3" name="Group 6"/>
          <p:cNvGrpSpPr/>
          <p:nvPr/>
        </p:nvGrpSpPr>
        <p:grpSpPr bwMode="auto">
          <a:xfrm>
            <a:off x="1817688" y="6168539"/>
            <a:ext cx="2733675" cy="712788"/>
            <a:chOff x="2789" y="1661"/>
            <a:chExt cx="1722" cy="449"/>
          </a:xfrm>
        </p:grpSpPr>
        <p:sp>
          <p:nvSpPr>
            <p:cNvPr id="7190" name="Text Box 7"/>
            <p:cNvSpPr txBox="1">
              <a:spLocks noChangeArrowheads="1"/>
            </p:cNvSpPr>
            <p:nvPr/>
          </p:nvSpPr>
          <p:spPr bwMode="auto">
            <a:xfrm>
              <a:off x="2789" y="1706"/>
              <a:ext cx="36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6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360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91" name="Text Box 8"/>
            <p:cNvSpPr txBox="1">
              <a:spLocks noChangeArrowheads="1"/>
            </p:cNvSpPr>
            <p:nvPr/>
          </p:nvSpPr>
          <p:spPr bwMode="auto">
            <a:xfrm>
              <a:off x="4148" y="1681"/>
              <a:ext cx="36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6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endParaRPr kumimoji="1" lang="en-US" altLang="zh-CN" sz="360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92" name="Text Box 9"/>
            <p:cNvSpPr txBox="1">
              <a:spLocks noChangeArrowheads="1"/>
            </p:cNvSpPr>
            <p:nvPr/>
          </p:nvSpPr>
          <p:spPr bwMode="auto">
            <a:xfrm>
              <a:off x="3334" y="1661"/>
              <a:ext cx="6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)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320522" name="Object 10"/>
          <p:cNvGraphicFramePr>
            <a:graphicFrameLocks noChangeAspect="1"/>
          </p:cNvGraphicFramePr>
          <p:nvPr/>
        </p:nvGraphicFramePr>
        <p:xfrm>
          <a:off x="1528763" y="4440547"/>
          <a:ext cx="3240087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4" imgW="2393315" imgH="1422400" progId="Visio.Drawing.6">
                  <p:embed/>
                </p:oleObj>
              </mc:Choice>
              <mc:Fallback>
                <p:oleObj name="Visio" r:id="rId4" imgW="2393315" imgH="1422400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4440547"/>
                        <a:ext cx="3240087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1"/>
          <p:cNvGrpSpPr/>
          <p:nvPr/>
        </p:nvGrpSpPr>
        <p:grpSpPr bwMode="auto">
          <a:xfrm>
            <a:off x="1096963" y="4657239"/>
            <a:ext cx="4175125" cy="1079500"/>
            <a:chOff x="2245" y="709"/>
            <a:chExt cx="2630" cy="680"/>
          </a:xfrm>
        </p:grpSpPr>
        <p:sp>
          <p:nvSpPr>
            <p:cNvPr id="7187" name="Line 12"/>
            <p:cNvSpPr>
              <a:spLocks noChangeShapeType="1"/>
            </p:cNvSpPr>
            <p:nvPr/>
          </p:nvSpPr>
          <p:spPr bwMode="auto">
            <a:xfrm>
              <a:off x="2245" y="1026"/>
              <a:ext cx="258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8" name="Freeform 13"/>
            <p:cNvSpPr/>
            <p:nvPr/>
          </p:nvSpPr>
          <p:spPr bwMode="auto">
            <a:xfrm>
              <a:off x="2290" y="709"/>
              <a:ext cx="2540" cy="196"/>
            </a:xfrm>
            <a:custGeom>
              <a:avLst/>
              <a:gdLst>
                <a:gd name="T0" fmla="*/ 0 w 2540"/>
                <a:gd name="T1" fmla="*/ 0 h 196"/>
                <a:gd name="T2" fmla="*/ 771 w 2540"/>
                <a:gd name="T3" fmla="*/ 181 h 196"/>
                <a:gd name="T4" fmla="*/ 2540 w 2540"/>
                <a:gd name="T5" fmla="*/ 91 h 196"/>
                <a:gd name="T6" fmla="*/ 0 60000 65536"/>
                <a:gd name="T7" fmla="*/ 0 60000 65536"/>
                <a:gd name="T8" fmla="*/ 0 60000 65536"/>
                <a:gd name="T9" fmla="*/ 0 w 2540"/>
                <a:gd name="T10" fmla="*/ 0 h 196"/>
                <a:gd name="T11" fmla="*/ 2540 w 2540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40" h="196">
                  <a:moveTo>
                    <a:pt x="0" y="0"/>
                  </a:moveTo>
                  <a:cubicBezTo>
                    <a:pt x="174" y="83"/>
                    <a:pt x="348" y="166"/>
                    <a:pt x="771" y="181"/>
                  </a:cubicBezTo>
                  <a:cubicBezTo>
                    <a:pt x="1194" y="196"/>
                    <a:pt x="2238" y="106"/>
                    <a:pt x="2540" y="91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dashDot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9" name="Freeform 14"/>
            <p:cNvSpPr/>
            <p:nvPr/>
          </p:nvSpPr>
          <p:spPr bwMode="auto">
            <a:xfrm>
              <a:off x="2290" y="1094"/>
              <a:ext cx="2585" cy="295"/>
            </a:xfrm>
            <a:custGeom>
              <a:avLst/>
              <a:gdLst>
                <a:gd name="T0" fmla="*/ 0 w 2585"/>
                <a:gd name="T1" fmla="*/ 295 h 295"/>
                <a:gd name="T2" fmla="*/ 1134 w 2585"/>
                <a:gd name="T3" fmla="*/ 23 h 295"/>
                <a:gd name="T4" fmla="*/ 2585 w 2585"/>
                <a:gd name="T5" fmla="*/ 159 h 295"/>
                <a:gd name="T6" fmla="*/ 0 60000 65536"/>
                <a:gd name="T7" fmla="*/ 0 60000 65536"/>
                <a:gd name="T8" fmla="*/ 0 60000 65536"/>
                <a:gd name="T9" fmla="*/ 0 w 2585"/>
                <a:gd name="T10" fmla="*/ 0 h 295"/>
                <a:gd name="T11" fmla="*/ 2585 w 2585"/>
                <a:gd name="T12" fmla="*/ 295 h 2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85" h="295">
                  <a:moveTo>
                    <a:pt x="0" y="295"/>
                  </a:moveTo>
                  <a:cubicBezTo>
                    <a:pt x="351" y="170"/>
                    <a:pt x="703" y="46"/>
                    <a:pt x="1134" y="23"/>
                  </a:cubicBezTo>
                  <a:cubicBezTo>
                    <a:pt x="1565" y="0"/>
                    <a:pt x="2351" y="136"/>
                    <a:pt x="2585" y="15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dashDot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7175" name="Text Box 15"/>
          <p:cNvSpPr txBox="1">
            <a:spLocks noChangeArrowheads="1"/>
          </p:cNvSpPr>
          <p:nvPr/>
        </p:nvSpPr>
        <p:spPr bwMode="auto">
          <a:xfrm>
            <a:off x="294482" y="798340"/>
            <a:ext cx="1871662" cy="557212"/>
          </a:xfrm>
          <a:prstGeom prst="rect">
            <a:avLst/>
          </a:prstGeom>
          <a:noFill/>
          <a:ln w="381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楷体_GB2312" pitchFamily="49" charset="-122"/>
                <a:ea typeface="楷体_GB2312" pitchFamily="49" charset="-122"/>
              </a:rPr>
              <a:t>电感线圈</a:t>
            </a:r>
            <a:endParaRPr kumimoji="1"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6" name="Text Box 16"/>
          <p:cNvSpPr txBox="1">
            <a:spLocks noChangeArrowheads="1"/>
          </p:cNvSpPr>
          <p:nvPr/>
        </p:nvSpPr>
        <p:spPr bwMode="auto">
          <a:xfrm>
            <a:off x="546895" y="1458603"/>
            <a:ext cx="8534400" cy="100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把金属导线绕在一骨架上构成一实际电感线圈，当电流通过线圈时，将产生磁通，是一种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抵抗电流变化、储存磁能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的部件。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0529" name="Text Box 17"/>
          <p:cNvSpPr txBox="1">
            <a:spLocks noChangeArrowheads="1"/>
          </p:cNvSpPr>
          <p:nvPr/>
        </p:nvSpPr>
        <p:spPr bwMode="auto">
          <a:xfrm>
            <a:off x="5561013" y="4870758"/>
            <a:ext cx="28082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b="0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 </a:t>
            </a:r>
            <a:r>
              <a:rPr kumimoji="1" lang="en-US" altLang="zh-CN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b="0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＝</a:t>
            </a:r>
            <a:r>
              <a:rPr kumimoji="1" lang="en-US" altLang="zh-CN" b="0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N  </a:t>
            </a:r>
            <a:r>
              <a:rPr kumimoji="1" lang="en-US" altLang="zh-CN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b="0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b="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)</a:t>
            </a:r>
            <a:endParaRPr kumimoji="1" lang="en-US" altLang="zh-CN" b="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35732" y="16361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554039" y="2656479"/>
            <a:ext cx="8534400" cy="85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电子电路中，通常有空心的或带铁芯的高频线圈，包括电磁铁，变压器等，那些含有铁芯上绕制的线圈都可以看做电感</a:t>
            </a:r>
            <a:endParaRPr kumimoji="1"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609600" y="3665818"/>
            <a:ext cx="7956550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每一扎线圈的磁通记为 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 (t), N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扎线圈的</a:t>
            </a: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磁通链 </a:t>
            </a:r>
            <a:r>
              <a:rPr kumimoji="1" lang="en-US" altLang="zh-CN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 (t)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，读作 </a:t>
            </a:r>
            <a:r>
              <a:rPr kumimoji="1" lang="en-US" altLang="zh-CN" sz="2000" dirty="0" err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psai</a:t>
            </a:r>
            <a:endParaRPr kumimoji="1"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258" name="Object 2"/>
          <p:cNvGraphicFramePr>
            <a:graphicFrameLocks noChangeAspect="1"/>
          </p:cNvGraphicFramePr>
          <p:nvPr/>
        </p:nvGraphicFramePr>
        <p:xfrm>
          <a:off x="1236665" y="1588107"/>
          <a:ext cx="3035298" cy="2064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公式" r:id="rId1" imgW="1384935" imgH="931545" progId="Equation.3">
                  <p:embed/>
                </p:oleObj>
              </mc:Choice>
              <mc:Fallback>
                <p:oleObj name="公式" r:id="rId1" imgW="1384935" imgH="93154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5" y="1588107"/>
                        <a:ext cx="3035298" cy="2064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/>
          <p:nvPr/>
        </p:nvGrpSpPr>
        <p:grpSpPr bwMode="auto">
          <a:xfrm>
            <a:off x="5327650" y="906463"/>
            <a:ext cx="3311525" cy="2420937"/>
            <a:chOff x="3334" y="2795"/>
            <a:chExt cx="2086" cy="1134"/>
          </a:xfrm>
        </p:grpSpPr>
        <p:sp>
          <p:nvSpPr>
            <p:cNvPr id="40980" name="Line 4"/>
            <p:cNvSpPr>
              <a:spLocks noChangeShapeType="1"/>
            </p:cNvSpPr>
            <p:nvPr/>
          </p:nvSpPr>
          <p:spPr bwMode="auto">
            <a:xfrm>
              <a:off x="3629" y="2885"/>
              <a:ext cx="0" cy="10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981" name="Line 5"/>
            <p:cNvSpPr>
              <a:spLocks noChangeShapeType="1"/>
            </p:cNvSpPr>
            <p:nvPr/>
          </p:nvSpPr>
          <p:spPr bwMode="auto">
            <a:xfrm>
              <a:off x="3518" y="3430"/>
              <a:ext cx="17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982" name="Text Box 6"/>
            <p:cNvSpPr txBox="1">
              <a:spLocks noChangeArrowheads="1"/>
            </p:cNvSpPr>
            <p:nvPr/>
          </p:nvSpPr>
          <p:spPr bwMode="auto">
            <a:xfrm>
              <a:off x="4811" y="3385"/>
              <a:ext cx="221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0983" name="Text Box 7"/>
            <p:cNvSpPr txBox="1">
              <a:spLocks noChangeArrowheads="1"/>
            </p:cNvSpPr>
            <p:nvPr/>
          </p:nvSpPr>
          <p:spPr bwMode="auto">
            <a:xfrm>
              <a:off x="4109" y="3430"/>
              <a:ext cx="222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0984" name="Text Box 8"/>
            <p:cNvSpPr txBox="1">
              <a:spLocks noChangeArrowheads="1"/>
            </p:cNvSpPr>
            <p:nvPr/>
          </p:nvSpPr>
          <p:spPr bwMode="auto">
            <a:xfrm>
              <a:off x="5014" y="3430"/>
              <a:ext cx="406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t 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/s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0985" name="Text Box 9"/>
            <p:cNvSpPr txBox="1">
              <a:spLocks noChangeArrowheads="1"/>
            </p:cNvSpPr>
            <p:nvPr/>
          </p:nvSpPr>
          <p:spPr bwMode="auto">
            <a:xfrm>
              <a:off x="3445" y="2976"/>
              <a:ext cx="221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0986" name="Line 10"/>
            <p:cNvSpPr>
              <a:spLocks noChangeShapeType="1"/>
            </p:cNvSpPr>
            <p:nvPr/>
          </p:nvSpPr>
          <p:spPr bwMode="auto">
            <a:xfrm>
              <a:off x="3629" y="3112"/>
              <a:ext cx="70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987" name="Text Box 11"/>
            <p:cNvSpPr txBox="1">
              <a:spLocks noChangeArrowheads="1"/>
            </p:cNvSpPr>
            <p:nvPr/>
          </p:nvSpPr>
          <p:spPr bwMode="auto">
            <a:xfrm>
              <a:off x="3666" y="2795"/>
              <a:ext cx="406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i/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A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0988" name="Text Box 12"/>
            <p:cNvSpPr txBox="1">
              <a:spLocks noChangeArrowheads="1"/>
            </p:cNvSpPr>
            <p:nvPr/>
          </p:nvSpPr>
          <p:spPr bwMode="auto">
            <a:xfrm>
              <a:off x="3334" y="3521"/>
              <a:ext cx="332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-1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0989" name="Line 13"/>
            <p:cNvSpPr>
              <a:spLocks noChangeShapeType="1"/>
            </p:cNvSpPr>
            <p:nvPr/>
          </p:nvSpPr>
          <p:spPr bwMode="auto">
            <a:xfrm>
              <a:off x="4331" y="3748"/>
              <a:ext cx="70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990" name="Line 14"/>
            <p:cNvSpPr>
              <a:spLocks noChangeShapeType="1"/>
            </p:cNvSpPr>
            <p:nvPr/>
          </p:nvSpPr>
          <p:spPr bwMode="auto">
            <a:xfrm>
              <a:off x="4331" y="3113"/>
              <a:ext cx="0" cy="63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991" name="Line 15"/>
            <p:cNvSpPr>
              <a:spLocks noChangeShapeType="1"/>
            </p:cNvSpPr>
            <p:nvPr/>
          </p:nvSpPr>
          <p:spPr bwMode="auto">
            <a:xfrm>
              <a:off x="4996" y="3430"/>
              <a:ext cx="0" cy="31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52272" name="Text Box 16"/>
          <p:cNvSpPr txBox="1">
            <a:spLocks noChangeArrowheads="1"/>
          </p:cNvSpPr>
          <p:nvPr/>
        </p:nvSpPr>
        <p:spPr bwMode="auto">
          <a:xfrm>
            <a:off x="323057" y="929480"/>
            <a:ext cx="4824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若已知电流求电容电压，有</a:t>
            </a:r>
            <a:endParaRPr kumimoji="1" lang="zh-CN" altLang="en-US" sz="2800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52273" name="Object 3"/>
          <p:cNvGraphicFramePr>
            <a:graphicFrameLocks noChangeAspect="1"/>
          </p:cNvGraphicFramePr>
          <p:nvPr/>
        </p:nvGraphicFramePr>
        <p:xfrm>
          <a:off x="1002507" y="3972129"/>
          <a:ext cx="7570786" cy="669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公式" r:id="rId6" imgW="6417945" imgH="583565" progId="Equation.3">
                  <p:embed/>
                </p:oleObj>
              </mc:Choice>
              <mc:Fallback>
                <p:oleObj name="公式" r:id="rId6" imgW="6417945" imgH="58356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507" y="3972129"/>
                        <a:ext cx="7570786" cy="6697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74" name="Object 4"/>
          <p:cNvGraphicFramePr>
            <a:graphicFrameLocks noChangeAspect="1"/>
          </p:cNvGraphicFramePr>
          <p:nvPr/>
        </p:nvGraphicFramePr>
        <p:xfrm>
          <a:off x="2861469" y="4621416"/>
          <a:ext cx="5495925" cy="102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公式" r:id="rId8" imgW="2216150" imgH="391795" progId="Equation.3">
                  <p:embed/>
                </p:oleObj>
              </mc:Choice>
              <mc:Fallback>
                <p:oleObj name="公式" r:id="rId8" imgW="2216150" imgH="3917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469" y="4621416"/>
                        <a:ext cx="5495925" cy="1025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75" name="Object 5"/>
          <p:cNvGraphicFramePr>
            <a:graphicFrameLocks noChangeAspect="1"/>
          </p:cNvGraphicFramePr>
          <p:nvPr/>
        </p:nvGraphicFramePr>
        <p:xfrm>
          <a:off x="1004094" y="4908754"/>
          <a:ext cx="150971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公式" r:id="rId10" imgW="579120" imgH="147955" progId="Equation.3">
                  <p:embed/>
                </p:oleObj>
              </mc:Choice>
              <mc:Fallback>
                <p:oleObj name="公式" r:id="rId10" imgW="579120" imgH="14795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094" y="4908754"/>
                        <a:ext cx="1509713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76" name="Object 6"/>
          <p:cNvGraphicFramePr>
            <a:graphicFrameLocks noChangeAspect="1"/>
          </p:cNvGraphicFramePr>
          <p:nvPr/>
        </p:nvGraphicFramePr>
        <p:xfrm>
          <a:off x="989807" y="5845379"/>
          <a:ext cx="8604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公式" r:id="rId12" imgW="339725" imgH="147955" progId="Equation.3">
                  <p:embed/>
                </p:oleObj>
              </mc:Choice>
              <mc:Fallback>
                <p:oleObj name="公式" r:id="rId12" imgW="339725" imgH="14795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807" y="5845379"/>
                        <a:ext cx="8604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77" name="Object 7"/>
          <p:cNvGraphicFramePr>
            <a:graphicFrameLocks noChangeAspect="1"/>
          </p:cNvGraphicFramePr>
          <p:nvPr/>
        </p:nvGraphicFramePr>
        <p:xfrm>
          <a:off x="2861469" y="5700916"/>
          <a:ext cx="4772025" cy="94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公式" r:id="rId14" imgW="1767840" imgH="391795" progId="Equation.3">
                  <p:embed/>
                </p:oleObj>
              </mc:Choice>
              <mc:Fallback>
                <p:oleObj name="公式" r:id="rId14" imgW="1767840" imgH="39179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469" y="5700916"/>
                        <a:ext cx="4772025" cy="940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84" name="Text Box 28" descr="斜纹布"/>
          <p:cNvSpPr txBox="1">
            <a:spLocks noChangeArrowheads="1"/>
          </p:cNvSpPr>
          <p:nvPr/>
        </p:nvSpPr>
        <p:spPr bwMode="auto">
          <a:xfrm>
            <a:off x="5832475" y="2201863"/>
            <a:ext cx="576263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2800" b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34" name="Object 3"/>
          <p:cNvGraphicFramePr>
            <a:graphicFrameLocks noChangeAspect="1"/>
          </p:cNvGraphicFramePr>
          <p:nvPr/>
        </p:nvGraphicFramePr>
        <p:xfrm>
          <a:off x="6239048" y="114963"/>
          <a:ext cx="2866680" cy="6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公式" r:id="rId16" imgW="2429510" imgH="583565" progId="Equation.3">
                  <p:embed/>
                </p:oleObj>
              </mc:Choice>
              <mc:Fallback>
                <p:oleObj name="公式" r:id="rId16" imgW="2429510" imgH="58356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9048" y="114963"/>
                        <a:ext cx="2866680" cy="646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Text Box 2"/>
          <p:cNvSpPr txBox="1">
            <a:spLocks noChangeArrowheads="1"/>
          </p:cNvSpPr>
          <p:nvPr/>
        </p:nvSpPr>
        <p:spPr bwMode="auto">
          <a:xfrm>
            <a:off x="833438" y="1274763"/>
            <a:ext cx="4032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实际电容器的模型</a:t>
            </a:r>
            <a:endParaRPr kumimoji="1" lang="zh-CN" altLang="en-US" sz="280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9"/>
          <p:cNvGrpSpPr/>
          <p:nvPr/>
        </p:nvGrpSpPr>
        <p:grpSpPr bwMode="auto">
          <a:xfrm>
            <a:off x="5299075" y="1562100"/>
            <a:ext cx="2160588" cy="2160588"/>
            <a:chOff x="1519" y="482"/>
            <a:chExt cx="1361" cy="1361"/>
          </a:xfrm>
        </p:grpSpPr>
        <p:sp>
          <p:nvSpPr>
            <p:cNvPr id="43072" name="Line 10"/>
            <p:cNvSpPr>
              <a:spLocks noChangeShapeType="1"/>
            </p:cNvSpPr>
            <p:nvPr/>
          </p:nvSpPr>
          <p:spPr bwMode="auto">
            <a:xfrm>
              <a:off x="1882" y="754"/>
              <a:ext cx="0" cy="771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73" name="Line 11"/>
            <p:cNvSpPr>
              <a:spLocks noChangeShapeType="1"/>
            </p:cNvSpPr>
            <p:nvPr/>
          </p:nvSpPr>
          <p:spPr bwMode="auto">
            <a:xfrm>
              <a:off x="2472" y="754"/>
              <a:ext cx="0" cy="771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74" name="Line 12"/>
            <p:cNvSpPr>
              <a:spLocks noChangeShapeType="1"/>
            </p:cNvSpPr>
            <p:nvPr/>
          </p:nvSpPr>
          <p:spPr bwMode="auto">
            <a:xfrm>
              <a:off x="1519" y="1162"/>
              <a:ext cx="363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75" name="Line 13"/>
            <p:cNvSpPr>
              <a:spLocks noChangeShapeType="1"/>
            </p:cNvSpPr>
            <p:nvPr/>
          </p:nvSpPr>
          <p:spPr bwMode="auto">
            <a:xfrm>
              <a:off x="1519" y="1162"/>
              <a:ext cx="0" cy="5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76" name="Line 14"/>
            <p:cNvSpPr>
              <a:spLocks noChangeShapeType="1"/>
            </p:cNvSpPr>
            <p:nvPr/>
          </p:nvSpPr>
          <p:spPr bwMode="auto">
            <a:xfrm>
              <a:off x="1519" y="1706"/>
              <a:ext cx="63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77" name="Line 15"/>
            <p:cNvSpPr>
              <a:spLocks noChangeShapeType="1"/>
            </p:cNvSpPr>
            <p:nvPr/>
          </p:nvSpPr>
          <p:spPr bwMode="auto">
            <a:xfrm>
              <a:off x="2154" y="1525"/>
              <a:ext cx="0" cy="31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78" name="Line 16"/>
            <p:cNvSpPr>
              <a:spLocks noChangeShapeType="1"/>
            </p:cNvSpPr>
            <p:nvPr/>
          </p:nvSpPr>
          <p:spPr bwMode="auto">
            <a:xfrm>
              <a:off x="2245" y="1616"/>
              <a:ext cx="0" cy="13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79" name="Line 17"/>
            <p:cNvSpPr>
              <a:spLocks noChangeShapeType="1"/>
            </p:cNvSpPr>
            <p:nvPr/>
          </p:nvSpPr>
          <p:spPr bwMode="auto">
            <a:xfrm>
              <a:off x="2472" y="1162"/>
              <a:ext cx="40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80" name="Line 18"/>
            <p:cNvSpPr>
              <a:spLocks noChangeShapeType="1"/>
            </p:cNvSpPr>
            <p:nvPr/>
          </p:nvSpPr>
          <p:spPr bwMode="auto">
            <a:xfrm>
              <a:off x="2880" y="1162"/>
              <a:ext cx="0" cy="5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81" name="Line 19"/>
            <p:cNvSpPr>
              <a:spLocks noChangeShapeType="1"/>
            </p:cNvSpPr>
            <p:nvPr/>
          </p:nvSpPr>
          <p:spPr bwMode="auto">
            <a:xfrm>
              <a:off x="2245" y="1706"/>
              <a:ext cx="63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82" name="Text Box 20"/>
            <p:cNvSpPr txBox="1">
              <a:spLocks noChangeArrowheads="1"/>
            </p:cNvSpPr>
            <p:nvPr/>
          </p:nvSpPr>
          <p:spPr bwMode="auto">
            <a:xfrm>
              <a:off x="2562" y="618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83" name="Text Box 21"/>
            <p:cNvSpPr txBox="1">
              <a:spLocks noChangeArrowheads="1"/>
            </p:cNvSpPr>
            <p:nvPr/>
          </p:nvSpPr>
          <p:spPr bwMode="auto">
            <a:xfrm>
              <a:off x="1519" y="482"/>
              <a:ext cx="318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84" name="Text Box 22"/>
            <p:cNvSpPr txBox="1">
              <a:spLocks noChangeArrowheads="1"/>
            </p:cNvSpPr>
            <p:nvPr/>
          </p:nvSpPr>
          <p:spPr bwMode="auto">
            <a:xfrm>
              <a:off x="2562" y="527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85" name="Rectangle 23" descr="信纸"/>
            <p:cNvSpPr>
              <a:spLocks noChangeArrowheads="1"/>
            </p:cNvSpPr>
            <p:nvPr/>
          </p:nvSpPr>
          <p:spPr bwMode="auto">
            <a:xfrm>
              <a:off x="1927" y="799"/>
              <a:ext cx="499" cy="681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</a:t>
              </a:r>
              <a:endParaRPr kumimoji="1" lang="en-US" altLang="zh-CN" sz="2800" b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5" name="Group 24"/>
          <p:cNvGrpSpPr/>
          <p:nvPr/>
        </p:nvGrpSpPr>
        <p:grpSpPr bwMode="auto">
          <a:xfrm>
            <a:off x="6018213" y="1562100"/>
            <a:ext cx="576262" cy="576263"/>
            <a:chOff x="4377" y="346"/>
            <a:chExt cx="363" cy="363"/>
          </a:xfrm>
        </p:grpSpPr>
        <p:sp>
          <p:nvSpPr>
            <p:cNvPr id="43070" name="Line 25"/>
            <p:cNvSpPr>
              <a:spLocks noChangeShapeType="1"/>
            </p:cNvSpPr>
            <p:nvPr/>
          </p:nvSpPr>
          <p:spPr bwMode="auto">
            <a:xfrm>
              <a:off x="4422" y="709"/>
              <a:ext cx="318" cy="0"/>
            </a:xfrm>
            <a:prstGeom prst="line">
              <a:avLst/>
            </a:prstGeom>
            <a:noFill/>
            <a:ln w="28575" cap="sq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71" name="Text Box 26" descr="斜纹布"/>
            <p:cNvSpPr txBox="1">
              <a:spLocks noChangeArrowheads="1"/>
            </p:cNvSpPr>
            <p:nvPr/>
          </p:nvSpPr>
          <p:spPr bwMode="auto">
            <a:xfrm>
              <a:off x="4377" y="346"/>
              <a:ext cx="363" cy="28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4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6" name="Group 27"/>
          <p:cNvGrpSpPr/>
          <p:nvPr/>
        </p:nvGrpSpPr>
        <p:grpSpPr bwMode="auto">
          <a:xfrm>
            <a:off x="906463" y="3908425"/>
            <a:ext cx="3384550" cy="2349500"/>
            <a:chOff x="703" y="1687"/>
            <a:chExt cx="2132" cy="1480"/>
          </a:xfrm>
        </p:grpSpPr>
        <p:grpSp>
          <p:nvGrpSpPr>
            <p:cNvPr id="43052" name="Group 28"/>
            <p:cNvGrpSpPr/>
            <p:nvPr/>
          </p:nvGrpSpPr>
          <p:grpSpPr bwMode="auto">
            <a:xfrm>
              <a:off x="838" y="1687"/>
              <a:ext cx="1919" cy="762"/>
              <a:chOff x="2256" y="2679"/>
              <a:chExt cx="1919" cy="943"/>
            </a:xfrm>
          </p:grpSpPr>
          <p:sp>
            <p:nvSpPr>
              <p:cNvPr id="43062" name="Text Box 29"/>
              <p:cNvSpPr txBox="1">
                <a:spLocks noChangeArrowheads="1"/>
              </p:cNvSpPr>
              <p:nvPr/>
            </p:nvSpPr>
            <p:spPr bwMode="auto">
              <a:xfrm>
                <a:off x="3053" y="2679"/>
                <a:ext cx="293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endParaRPr kumimoji="1" lang="en-US" altLang="zh-CN" sz="2800" b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3063" name="Line 30"/>
              <p:cNvSpPr>
                <a:spLocks noChangeShapeType="1"/>
              </p:cNvSpPr>
              <p:nvPr/>
            </p:nvSpPr>
            <p:spPr bwMode="auto">
              <a:xfrm flipH="1" flipV="1">
                <a:off x="2347" y="3360"/>
                <a:ext cx="773" cy="0"/>
              </a:xfrm>
              <a:prstGeom prst="line">
                <a:avLst/>
              </a:prstGeom>
              <a:noFill/>
              <a:ln w="4445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64" name="Line 31"/>
              <p:cNvSpPr>
                <a:spLocks noChangeShapeType="1"/>
              </p:cNvSpPr>
              <p:nvPr/>
            </p:nvSpPr>
            <p:spPr bwMode="auto">
              <a:xfrm>
                <a:off x="3264" y="3360"/>
                <a:ext cx="820" cy="0"/>
              </a:xfrm>
              <a:prstGeom prst="line">
                <a:avLst/>
              </a:prstGeom>
              <a:noFill/>
              <a:ln w="4445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65" name="Oval 32"/>
              <p:cNvSpPr>
                <a:spLocks noChangeArrowheads="1"/>
              </p:cNvSpPr>
              <p:nvPr/>
            </p:nvSpPr>
            <p:spPr bwMode="auto">
              <a:xfrm>
                <a:off x="2256" y="3319"/>
                <a:ext cx="91" cy="9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43066" name="Oval 33"/>
              <p:cNvSpPr>
                <a:spLocks noChangeArrowheads="1"/>
              </p:cNvSpPr>
              <p:nvPr/>
            </p:nvSpPr>
            <p:spPr bwMode="auto">
              <a:xfrm>
                <a:off x="4084" y="3319"/>
                <a:ext cx="91" cy="9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grpSp>
            <p:nvGrpSpPr>
              <p:cNvPr id="43067" name="Group 34"/>
              <p:cNvGrpSpPr/>
              <p:nvPr/>
            </p:nvGrpSpPr>
            <p:grpSpPr bwMode="auto">
              <a:xfrm>
                <a:off x="3120" y="3083"/>
                <a:ext cx="144" cy="539"/>
                <a:chOff x="3053" y="3083"/>
                <a:chExt cx="211" cy="576"/>
              </a:xfrm>
            </p:grpSpPr>
            <p:sp>
              <p:nvSpPr>
                <p:cNvPr id="43068" name="Line 35"/>
                <p:cNvSpPr>
                  <a:spLocks noChangeShapeType="1"/>
                </p:cNvSpPr>
                <p:nvPr/>
              </p:nvSpPr>
              <p:spPr bwMode="auto">
                <a:xfrm>
                  <a:off x="3053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69" name="Line 36"/>
                <p:cNvSpPr>
                  <a:spLocks noChangeShapeType="1"/>
                </p:cNvSpPr>
                <p:nvPr/>
              </p:nvSpPr>
              <p:spPr bwMode="auto">
                <a:xfrm>
                  <a:off x="3264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3053" name="Text Box 37"/>
            <p:cNvSpPr txBox="1">
              <a:spLocks noChangeArrowheads="1"/>
            </p:cNvSpPr>
            <p:nvPr/>
          </p:nvSpPr>
          <p:spPr bwMode="auto">
            <a:xfrm>
              <a:off x="703" y="2432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54" name="Text Box 38"/>
            <p:cNvSpPr txBox="1">
              <a:spLocks noChangeArrowheads="1"/>
            </p:cNvSpPr>
            <p:nvPr/>
          </p:nvSpPr>
          <p:spPr bwMode="auto">
            <a:xfrm>
              <a:off x="2472" y="2478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55" name="Text Box 39"/>
            <p:cNvSpPr txBox="1">
              <a:spLocks noChangeArrowheads="1"/>
            </p:cNvSpPr>
            <p:nvPr/>
          </p:nvSpPr>
          <p:spPr bwMode="auto">
            <a:xfrm>
              <a:off x="1610" y="2840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56" name="Text Box 40"/>
            <p:cNvSpPr txBox="1">
              <a:spLocks noChangeArrowheads="1"/>
            </p:cNvSpPr>
            <p:nvPr/>
          </p:nvSpPr>
          <p:spPr bwMode="auto">
            <a:xfrm>
              <a:off x="1570" y="2375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G</a:t>
              </a:r>
              <a:endParaRPr kumimoji="1" lang="en-US" altLang="zh-CN" sz="2800" b="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57" name="Line 41"/>
            <p:cNvSpPr>
              <a:spLocks noChangeShapeType="1"/>
            </p:cNvSpPr>
            <p:nvPr/>
          </p:nvSpPr>
          <p:spPr bwMode="auto">
            <a:xfrm>
              <a:off x="793" y="2160"/>
              <a:ext cx="318" cy="0"/>
            </a:xfrm>
            <a:prstGeom prst="line">
              <a:avLst/>
            </a:prstGeom>
            <a:noFill/>
            <a:ln w="28575" cap="sq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58" name="Line 42"/>
            <p:cNvSpPr>
              <a:spLocks noChangeShapeType="1"/>
            </p:cNvSpPr>
            <p:nvPr/>
          </p:nvSpPr>
          <p:spPr bwMode="auto">
            <a:xfrm>
              <a:off x="1156" y="2251"/>
              <a:ext cx="0" cy="499"/>
            </a:xfrm>
            <a:prstGeom prst="line">
              <a:avLst/>
            </a:prstGeom>
            <a:noFill/>
            <a:ln w="28575" cap="sq">
              <a:solidFill>
                <a:srgbClr val="FF9900"/>
              </a:solidFill>
              <a:round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59" name="Line 43"/>
            <p:cNvSpPr>
              <a:spLocks noChangeShapeType="1"/>
            </p:cNvSpPr>
            <p:nvPr/>
          </p:nvSpPr>
          <p:spPr bwMode="auto">
            <a:xfrm>
              <a:off x="2336" y="2251"/>
              <a:ext cx="0" cy="499"/>
            </a:xfrm>
            <a:prstGeom prst="line">
              <a:avLst/>
            </a:prstGeom>
            <a:noFill/>
            <a:ln w="28575" cap="sq">
              <a:solidFill>
                <a:srgbClr val="FF9900"/>
              </a:solidFill>
              <a:round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0" name="Line 44"/>
            <p:cNvSpPr>
              <a:spLocks noChangeShapeType="1"/>
            </p:cNvSpPr>
            <p:nvPr/>
          </p:nvSpPr>
          <p:spPr bwMode="auto">
            <a:xfrm>
              <a:off x="1156" y="2750"/>
              <a:ext cx="1180" cy="0"/>
            </a:xfrm>
            <a:prstGeom prst="line">
              <a:avLst/>
            </a:prstGeom>
            <a:noFill/>
            <a:ln w="28575" cap="sq">
              <a:solidFill>
                <a:srgbClr val="FF9900"/>
              </a:solidFill>
              <a:round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1" name="Rectangle 45"/>
            <p:cNvSpPr>
              <a:spLocks noChangeArrowheads="1"/>
            </p:cNvSpPr>
            <p:nvPr/>
          </p:nvSpPr>
          <p:spPr bwMode="auto">
            <a:xfrm>
              <a:off x="1565" y="2680"/>
              <a:ext cx="362" cy="136"/>
            </a:xfrm>
            <a:prstGeom prst="rect">
              <a:avLst/>
            </a:prstGeom>
            <a:solidFill>
              <a:srgbClr val="FF9900"/>
            </a:solidFill>
            <a:ln w="28575" cap="sq" algn="ctr">
              <a:solidFill>
                <a:srgbClr val="008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9" name="Group 46"/>
          <p:cNvGrpSpPr/>
          <p:nvPr/>
        </p:nvGrpSpPr>
        <p:grpSpPr bwMode="auto">
          <a:xfrm>
            <a:off x="4433888" y="3894138"/>
            <a:ext cx="4248150" cy="2349500"/>
            <a:chOff x="2608" y="1778"/>
            <a:chExt cx="2676" cy="1480"/>
          </a:xfrm>
        </p:grpSpPr>
        <p:sp>
          <p:nvSpPr>
            <p:cNvPr id="43035" name="Text Box 47"/>
            <p:cNvSpPr txBox="1">
              <a:spLocks noChangeArrowheads="1"/>
            </p:cNvSpPr>
            <p:nvPr/>
          </p:nvSpPr>
          <p:spPr bwMode="auto">
            <a:xfrm>
              <a:off x="4039" y="1778"/>
              <a:ext cx="2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36" name="Line 48"/>
            <p:cNvSpPr>
              <a:spLocks noChangeShapeType="1"/>
            </p:cNvSpPr>
            <p:nvPr/>
          </p:nvSpPr>
          <p:spPr bwMode="auto">
            <a:xfrm>
              <a:off x="4250" y="2328"/>
              <a:ext cx="820" cy="0"/>
            </a:xfrm>
            <a:prstGeom prst="line">
              <a:avLst/>
            </a:prstGeom>
            <a:noFill/>
            <a:ln w="4445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7" name="Oval 49"/>
            <p:cNvSpPr>
              <a:spLocks noChangeArrowheads="1"/>
            </p:cNvSpPr>
            <p:nvPr/>
          </p:nvSpPr>
          <p:spPr bwMode="auto">
            <a:xfrm>
              <a:off x="5070" y="2295"/>
              <a:ext cx="91" cy="7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grpSp>
          <p:nvGrpSpPr>
            <p:cNvPr id="43038" name="Group 50"/>
            <p:cNvGrpSpPr/>
            <p:nvPr/>
          </p:nvGrpSpPr>
          <p:grpSpPr bwMode="auto">
            <a:xfrm>
              <a:off x="4105" y="2205"/>
              <a:ext cx="135" cy="283"/>
              <a:chOff x="3053" y="3083"/>
              <a:chExt cx="211" cy="576"/>
            </a:xfrm>
          </p:grpSpPr>
          <p:sp>
            <p:nvSpPr>
              <p:cNvPr id="43050" name="Line 51"/>
              <p:cNvSpPr>
                <a:spLocks noChangeShapeType="1"/>
              </p:cNvSpPr>
              <p:nvPr/>
            </p:nvSpPr>
            <p:spPr bwMode="auto">
              <a:xfrm>
                <a:off x="3053" y="3083"/>
                <a:ext cx="0" cy="576"/>
              </a:xfrm>
              <a:prstGeom prst="line">
                <a:avLst/>
              </a:prstGeom>
              <a:noFill/>
              <a:ln w="508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3051" name="Line 52"/>
              <p:cNvSpPr>
                <a:spLocks noChangeShapeType="1"/>
              </p:cNvSpPr>
              <p:nvPr/>
            </p:nvSpPr>
            <p:spPr bwMode="auto">
              <a:xfrm>
                <a:off x="3264" y="3083"/>
                <a:ext cx="0" cy="576"/>
              </a:xfrm>
              <a:prstGeom prst="line">
                <a:avLst/>
              </a:prstGeom>
              <a:noFill/>
              <a:ln w="508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039" name="Text Box 53"/>
            <p:cNvSpPr txBox="1">
              <a:spLocks noChangeArrowheads="1"/>
            </p:cNvSpPr>
            <p:nvPr/>
          </p:nvSpPr>
          <p:spPr bwMode="auto">
            <a:xfrm>
              <a:off x="2653" y="2432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40" name="Text Box 54"/>
            <p:cNvSpPr txBox="1">
              <a:spLocks noChangeArrowheads="1"/>
            </p:cNvSpPr>
            <p:nvPr/>
          </p:nvSpPr>
          <p:spPr bwMode="auto">
            <a:xfrm>
              <a:off x="4921" y="2478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41" name="Text Box 55"/>
            <p:cNvSpPr txBox="1">
              <a:spLocks noChangeArrowheads="1"/>
            </p:cNvSpPr>
            <p:nvPr/>
          </p:nvSpPr>
          <p:spPr bwMode="auto">
            <a:xfrm>
              <a:off x="4014" y="2931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42" name="Text Box 56"/>
            <p:cNvSpPr txBox="1">
              <a:spLocks noChangeArrowheads="1"/>
            </p:cNvSpPr>
            <p:nvPr/>
          </p:nvSpPr>
          <p:spPr bwMode="auto">
            <a:xfrm>
              <a:off x="4039" y="2494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G</a:t>
              </a:r>
              <a:endParaRPr kumimoji="1" lang="en-US" altLang="zh-CN" sz="2800" b="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43" name="Line 57"/>
            <p:cNvSpPr>
              <a:spLocks noChangeShapeType="1"/>
            </p:cNvSpPr>
            <p:nvPr/>
          </p:nvSpPr>
          <p:spPr bwMode="auto">
            <a:xfrm>
              <a:off x="2699" y="2205"/>
              <a:ext cx="318" cy="0"/>
            </a:xfrm>
            <a:prstGeom prst="line">
              <a:avLst/>
            </a:prstGeom>
            <a:noFill/>
            <a:ln w="28575" cap="sq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4" name="Line 58"/>
            <p:cNvSpPr>
              <a:spLocks noChangeShapeType="1"/>
            </p:cNvSpPr>
            <p:nvPr/>
          </p:nvSpPr>
          <p:spPr bwMode="auto">
            <a:xfrm>
              <a:off x="3742" y="2341"/>
              <a:ext cx="0" cy="499"/>
            </a:xfrm>
            <a:prstGeom prst="line">
              <a:avLst/>
            </a:prstGeom>
            <a:noFill/>
            <a:ln w="28575" cap="sq">
              <a:solidFill>
                <a:srgbClr val="FF9900"/>
              </a:solidFill>
              <a:round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5" name="Line 59"/>
            <p:cNvSpPr>
              <a:spLocks noChangeShapeType="1"/>
            </p:cNvSpPr>
            <p:nvPr/>
          </p:nvSpPr>
          <p:spPr bwMode="auto">
            <a:xfrm>
              <a:off x="4649" y="2341"/>
              <a:ext cx="0" cy="499"/>
            </a:xfrm>
            <a:prstGeom prst="line">
              <a:avLst/>
            </a:prstGeom>
            <a:noFill/>
            <a:ln w="28575" cap="sq">
              <a:solidFill>
                <a:srgbClr val="FF9900"/>
              </a:solidFill>
              <a:round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6" name="Line 60"/>
            <p:cNvSpPr>
              <a:spLocks noChangeShapeType="1"/>
            </p:cNvSpPr>
            <p:nvPr/>
          </p:nvSpPr>
          <p:spPr bwMode="auto">
            <a:xfrm>
              <a:off x="3742" y="2840"/>
              <a:ext cx="907" cy="0"/>
            </a:xfrm>
            <a:prstGeom prst="line">
              <a:avLst/>
            </a:prstGeom>
            <a:noFill/>
            <a:ln w="28575" cap="sq">
              <a:solidFill>
                <a:srgbClr val="FF9900"/>
              </a:solidFill>
              <a:round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7" name="Rectangle 61"/>
            <p:cNvSpPr>
              <a:spLocks noChangeArrowheads="1"/>
            </p:cNvSpPr>
            <p:nvPr/>
          </p:nvSpPr>
          <p:spPr bwMode="auto">
            <a:xfrm>
              <a:off x="4059" y="2795"/>
              <a:ext cx="362" cy="136"/>
            </a:xfrm>
            <a:prstGeom prst="rect">
              <a:avLst/>
            </a:prstGeom>
            <a:solidFill>
              <a:srgbClr val="FF9900"/>
            </a:solidFill>
            <a:ln w="28575" cap="sq" algn="ctr">
              <a:solidFill>
                <a:srgbClr val="008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43048" name="Object 2"/>
            <p:cNvGraphicFramePr>
              <a:graphicFrameLocks noChangeAspect="1"/>
            </p:cNvGraphicFramePr>
            <p:nvPr/>
          </p:nvGraphicFramePr>
          <p:xfrm>
            <a:off x="2608" y="2205"/>
            <a:ext cx="118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98" name="Visio" r:id="rId5" imgW="895350" imgH="123825" progId="Visio.Drawing.6">
                    <p:embed/>
                  </p:oleObj>
                </mc:Choice>
                <mc:Fallback>
                  <p:oleObj name="Visio" r:id="rId5" imgW="895350" imgH="123825" progId="Visio.Drawing.6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23584" b="-12411"/>
                        <a:stretch>
                          <a:fillRect/>
                        </a:stretch>
                      </p:blipFill>
                      <p:spPr bwMode="auto">
                        <a:xfrm>
                          <a:off x="2608" y="2205"/>
                          <a:ext cx="118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49" name="Line 63"/>
            <p:cNvSpPr>
              <a:spLocks noChangeShapeType="1"/>
            </p:cNvSpPr>
            <p:nvPr/>
          </p:nvSpPr>
          <p:spPr bwMode="auto">
            <a:xfrm>
              <a:off x="3787" y="2341"/>
              <a:ext cx="318" cy="0"/>
            </a:xfrm>
            <a:prstGeom prst="line">
              <a:avLst/>
            </a:prstGeom>
            <a:noFill/>
            <a:ln w="28575" cap="sq">
              <a:solidFill>
                <a:srgbClr val="FF9900"/>
              </a:solidFill>
              <a:round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64"/>
          <p:cNvGrpSpPr/>
          <p:nvPr/>
        </p:nvGrpSpPr>
        <p:grpSpPr bwMode="auto">
          <a:xfrm>
            <a:off x="1049338" y="1965325"/>
            <a:ext cx="3189287" cy="1757363"/>
            <a:chOff x="612" y="417"/>
            <a:chExt cx="2009" cy="1107"/>
          </a:xfrm>
        </p:grpSpPr>
        <p:grpSp>
          <p:nvGrpSpPr>
            <p:cNvPr id="43021" name="Group 65"/>
            <p:cNvGrpSpPr/>
            <p:nvPr/>
          </p:nvGrpSpPr>
          <p:grpSpPr bwMode="auto">
            <a:xfrm>
              <a:off x="702" y="417"/>
              <a:ext cx="1919" cy="762"/>
              <a:chOff x="2256" y="2679"/>
              <a:chExt cx="1919" cy="943"/>
            </a:xfrm>
          </p:grpSpPr>
          <p:sp>
            <p:nvSpPr>
              <p:cNvPr id="43027" name="Text Box 66"/>
              <p:cNvSpPr txBox="1">
                <a:spLocks noChangeArrowheads="1"/>
              </p:cNvSpPr>
              <p:nvPr/>
            </p:nvSpPr>
            <p:spPr bwMode="auto">
              <a:xfrm>
                <a:off x="3053" y="2679"/>
                <a:ext cx="293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endPara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3028" name="Line 67"/>
              <p:cNvSpPr>
                <a:spLocks noChangeShapeType="1"/>
              </p:cNvSpPr>
              <p:nvPr/>
            </p:nvSpPr>
            <p:spPr bwMode="auto">
              <a:xfrm flipH="1" flipV="1">
                <a:off x="2347" y="3360"/>
                <a:ext cx="773" cy="0"/>
              </a:xfrm>
              <a:prstGeom prst="line">
                <a:avLst/>
              </a:prstGeom>
              <a:noFill/>
              <a:ln w="4445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29" name="Line 68"/>
              <p:cNvSpPr>
                <a:spLocks noChangeShapeType="1"/>
              </p:cNvSpPr>
              <p:nvPr/>
            </p:nvSpPr>
            <p:spPr bwMode="auto">
              <a:xfrm>
                <a:off x="3264" y="3360"/>
                <a:ext cx="820" cy="0"/>
              </a:xfrm>
              <a:prstGeom prst="line">
                <a:avLst/>
              </a:prstGeom>
              <a:noFill/>
              <a:ln w="4445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30" name="Oval 69"/>
              <p:cNvSpPr>
                <a:spLocks noChangeArrowheads="1"/>
              </p:cNvSpPr>
              <p:nvPr/>
            </p:nvSpPr>
            <p:spPr bwMode="auto">
              <a:xfrm>
                <a:off x="2256" y="3319"/>
                <a:ext cx="91" cy="9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43031" name="Oval 70"/>
              <p:cNvSpPr>
                <a:spLocks noChangeArrowheads="1"/>
              </p:cNvSpPr>
              <p:nvPr/>
            </p:nvSpPr>
            <p:spPr bwMode="auto">
              <a:xfrm>
                <a:off x="4084" y="3319"/>
                <a:ext cx="91" cy="9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Blip>
                    <a:blip r:embed="rId1"/>
                  </a:buBlip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grpSp>
            <p:nvGrpSpPr>
              <p:cNvPr id="43032" name="Group 71"/>
              <p:cNvGrpSpPr/>
              <p:nvPr/>
            </p:nvGrpSpPr>
            <p:grpSpPr bwMode="auto">
              <a:xfrm>
                <a:off x="3120" y="3083"/>
                <a:ext cx="144" cy="539"/>
                <a:chOff x="3053" y="3083"/>
                <a:chExt cx="211" cy="576"/>
              </a:xfrm>
            </p:grpSpPr>
            <p:sp>
              <p:nvSpPr>
                <p:cNvPr id="43033" name="Line 72"/>
                <p:cNvSpPr>
                  <a:spLocks noChangeShapeType="1"/>
                </p:cNvSpPr>
                <p:nvPr/>
              </p:nvSpPr>
              <p:spPr bwMode="auto">
                <a:xfrm>
                  <a:off x="3053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34" name="Line 73"/>
                <p:cNvSpPr>
                  <a:spLocks noChangeShapeType="1"/>
                </p:cNvSpPr>
                <p:nvPr/>
              </p:nvSpPr>
              <p:spPr bwMode="auto">
                <a:xfrm>
                  <a:off x="3264" y="3083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3022" name="Text Box 74"/>
            <p:cNvSpPr txBox="1">
              <a:spLocks noChangeArrowheads="1"/>
            </p:cNvSpPr>
            <p:nvPr/>
          </p:nvSpPr>
          <p:spPr bwMode="auto">
            <a:xfrm>
              <a:off x="612" y="1050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23" name="Text Box 75"/>
            <p:cNvSpPr txBox="1">
              <a:spLocks noChangeArrowheads="1"/>
            </p:cNvSpPr>
            <p:nvPr/>
          </p:nvSpPr>
          <p:spPr bwMode="auto">
            <a:xfrm>
              <a:off x="2245" y="1050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24" name="Text Box 76"/>
            <p:cNvSpPr txBox="1">
              <a:spLocks noChangeArrowheads="1"/>
            </p:cNvSpPr>
            <p:nvPr/>
          </p:nvSpPr>
          <p:spPr bwMode="auto">
            <a:xfrm>
              <a:off x="1428" y="1197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25" name="Text Box 77"/>
            <p:cNvSpPr txBox="1">
              <a:spLocks noChangeArrowheads="1"/>
            </p:cNvSpPr>
            <p:nvPr/>
          </p:nvSpPr>
          <p:spPr bwMode="auto">
            <a:xfrm>
              <a:off x="1156" y="663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26" name="Line 78"/>
            <p:cNvSpPr>
              <a:spLocks noChangeShapeType="1"/>
            </p:cNvSpPr>
            <p:nvPr/>
          </p:nvSpPr>
          <p:spPr bwMode="auto">
            <a:xfrm>
              <a:off x="793" y="845"/>
              <a:ext cx="409" cy="0"/>
            </a:xfrm>
            <a:prstGeom prst="line">
              <a:avLst/>
            </a:prstGeom>
            <a:noFill/>
            <a:ln w="28575" cap="sq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 Box 9"/>
          <p:cNvSpPr txBox="1">
            <a:spLocks noChangeArrowheads="1"/>
          </p:cNvSpPr>
          <p:nvPr/>
        </p:nvSpPr>
        <p:spPr bwMode="auto">
          <a:xfrm>
            <a:off x="3343275" y="5870575"/>
            <a:ext cx="223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实际电容器</a:t>
            </a:r>
            <a:endParaRPr kumimoji="1" lang="zh-CN" altLang="en-US" sz="280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44038" name="Picture 19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1262063"/>
            <a:ext cx="755967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83" descr="PIC00016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857250"/>
            <a:ext cx="7561262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84"/>
          <p:cNvSpPr txBox="1">
            <a:spLocks noChangeArrowheads="1"/>
          </p:cNvSpPr>
          <p:nvPr/>
        </p:nvSpPr>
        <p:spPr bwMode="auto">
          <a:xfrm>
            <a:off x="3690938" y="6400800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电力电容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52918" y="2694016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高铁，光伏电站等广泛应用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Text Box 84"/>
          <p:cNvSpPr txBox="1">
            <a:spLocks noChangeArrowheads="1"/>
          </p:cNvSpPr>
          <p:nvPr/>
        </p:nvSpPr>
        <p:spPr bwMode="auto">
          <a:xfrm>
            <a:off x="3259138" y="6445250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冲击电压发生器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968484"/>
            <a:ext cx="6908800" cy="515461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9638" name="Picture 6" descr="拆解报告：SlimQ 65W氮化镓USB PD快充充电器SLIMQ-GaN65AC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8"/>
          <a:stretch>
            <a:fillRect/>
          </a:stretch>
        </p:blipFill>
        <p:spPr bwMode="auto">
          <a:xfrm>
            <a:off x="813786" y="2130916"/>
            <a:ext cx="7321168" cy="38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802743" y="2500247"/>
            <a:ext cx="1214385" cy="14845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62486" y="2130916"/>
            <a:ext cx="823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电容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68699" y="1432482"/>
            <a:ext cx="4206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FFFF00"/>
                </a:solidFill>
              </a:rPr>
              <a:t>SlimQ</a:t>
            </a:r>
            <a:r>
              <a:rPr lang="en-US" altLang="zh-CN" sz="2000" b="1" dirty="0">
                <a:solidFill>
                  <a:srgbClr val="FFFF00"/>
                </a:solidFill>
              </a:rPr>
              <a:t> 65W</a:t>
            </a:r>
            <a:r>
              <a:rPr lang="zh-CN" altLang="en-US" sz="2000" b="1" dirty="0">
                <a:solidFill>
                  <a:srgbClr val="FFFF00"/>
                </a:solidFill>
              </a:rPr>
              <a:t>氮化镓</a:t>
            </a:r>
            <a:r>
              <a:rPr lang="en-US" altLang="zh-CN" sz="2000" b="1" dirty="0">
                <a:solidFill>
                  <a:srgbClr val="FFFF00"/>
                </a:solidFill>
              </a:rPr>
              <a:t>USB PD</a:t>
            </a:r>
            <a:r>
              <a:rPr lang="zh-CN" altLang="en-US" sz="2000" b="1" dirty="0">
                <a:solidFill>
                  <a:srgbClr val="FFFF00"/>
                </a:solidFill>
              </a:rPr>
              <a:t>快充充电器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9634" name="Picture 2" descr="汽车之家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0" b="5188"/>
          <a:stretch>
            <a:fillRect/>
          </a:stretch>
        </p:blipFill>
        <p:spPr bwMode="auto">
          <a:xfrm>
            <a:off x="1278235" y="1520370"/>
            <a:ext cx="6587530" cy="402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汽车之家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9"/>
          <a:stretch>
            <a:fillRect/>
          </a:stretch>
        </p:blipFill>
        <p:spPr bwMode="auto">
          <a:xfrm>
            <a:off x="0" y="766764"/>
            <a:ext cx="4182533" cy="314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 descr="汽车之家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7"/>
          <a:stretch>
            <a:fillRect/>
          </a:stretch>
        </p:blipFill>
        <p:spPr bwMode="auto">
          <a:xfrm>
            <a:off x="4182533" y="766764"/>
            <a:ext cx="4762500" cy="314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4758" name="Picture 6" descr="汽车之家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"/>
          <a:stretch>
            <a:fillRect/>
          </a:stretch>
        </p:blipFill>
        <p:spPr bwMode="auto">
          <a:xfrm>
            <a:off x="2258484" y="3911600"/>
            <a:ext cx="47625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一周赛车集锦第六期 勒芒24H耐力赛赛车 汽车之家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" b="13041"/>
          <a:stretch>
            <a:fillRect/>
          </a:stretch>
        </p:blipFill>
        <p:spPr bwMode="auto">
          <a:xfrm>
            <a:off x="1707696" y="976530"/>
            <a:ext cx="5728608" cy="35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75420" y="0"/>
            <a:ext cx="461248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6.2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电容（储能元件）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1433" y="4708089"/>
            <a:ext cx="82211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/>
              <a:t>由于超级电容的能量密度相比锂离子电池低很多，所以它很难单独作为能量存储设备而运用在乘用车辆上，但是它却可以与传统内燃机组成混合动力系统。</a:t>
            </a:r>
            <a:endParaRPr lang="en-US" altLang="zh-CN" dirty="0"/>
          </a:p>
          <a:p>
            <a:pPr indent="457200"/>
            <a:endParaRPr lang="en-US" altLang="zh-CN" dirty="0"/>
          </a:p>
          <a:p>
            <a:pPr indent="457200"/>
            <a:r>
              <a:rPr lang="zh-CN" altLang="en-US" dirty="0"/>
              <a:t>丰田在旗下的勒芒赛车上就应用了超级电容技术，由于赛车在制动瞬间的能量非常大，通过超级电容可以更高效的将能量回收存储起来，同时在赛车需要超车等瞬时大功率的情况下，超级电容同样可以满足这样的要求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Text Box 2"/>
          <p:cNvSpPr txBox="1">
            <a:spLocks noChangeArrowheads="1"/>
          </p:cNvSpPr>
          <p:nvPr/>
        </p:nvSpPr>
        <p:spPr bwMode="auto">
          <a:xfrm>
            <a:off x="109538" y="926882"/>
            <a:ext cx="4032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1. </a:t>
            </a:r>
            <a:r>
              <a:rPr kumimoji="1" lang="zh-CN" altLang="en-US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电感的串联</a:t>
            </a:r>
            <a:endParaRPr kumimoji="1" lang="zh-CN" altLang="en-US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497667" name="Object 2"/>
          <p:cNvGraphicFramePr>
            <a:graphicFrameLocks noChangeAspect="1"/>
          </p:cNvGraphicFramePr>
          <p:nvPr/>
        </p:nvGraphicFramePr>
        <p:xfrm>
          <a:off x="1108075" y="2483425"/>
          <a:ext cx="173672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公式" r:id="rId4" imgW="600710" imgH="391795" progId="Equation.3">
                  <p:embed/>
                </p:oleObj>
              </mc:Choice>
              <mc:Fallback>
                <p:oleObj name="公式" r:id="rId4" imgW="600710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2483425"/>
                        <a:ext cx="173672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7674" name="Object 3"/>
          <p:cNvGraphicFramePr>
            <a:graphicFrameLocks noChangeAspect="1"/>
          </p:cNvGraphicFramePr>
          <p:nvPr/>
        </p:nvGraphicFramePr>
        <p:xfrm>
          <a:off x="827088" y="4510088"/>
          <a:ext cx="601821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公式" r:id="rId6" imgW="1972310" imgH="391795" progId="Equation.3">
                  <p:embed/>
                </p:oleObj>
              </mc:Choice>
              <mc:Fallback>
                <p:oleObj name="公式" r:id="rId6" imgW="1972310" imgH="39179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510088"/>
                        <a:ext cx="6018212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7675" name="Object 4"/>
          <p:cNvGraphicFramePr>
            <a:graphicFrameLocks noChangeAspect="1"/>
          </p:cNvGraphicFramePr>
          <p:nvPr/>
        </p:nvGraphicFramePr>
        <p:xfrm>
          <a:off x="2664619" y="5902324"/>
          <a:ext cx="28082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公式" r:id="rId8" imgW="722630" imgH="196215" progId="Equation.3">
                  <p:embed/>
                </p:oleObj>
              </mc:Choice>
              <mc:Fallback>
                <p:oleObj name="公式" r:id="rId8" imgW="722630" imgH="19621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4619" y="5902324"/>
                        <a:ext cx="2808287" cy="7588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FF"/>
                          </a:gs>
                          <a:gs pos="50000">
                            <a:schemeClr val="tx1"/>
                          </a:gs>
                          <a:gs pos="100000">
                            <a:srgbClr val="99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2"/>
          <p:cNvGrpSpPr/>
          <p:nvPr/>
        </p:nvGrpSpPr>
        <p:grpSpPr bwMode="auto">
          <a:xfrm>
            <a:off x="3492500" y="1268413"/>
            <a:ext cx="2520950" cy="2813050"/>
            <a:chOff x="2290" y="2069"/>
            <a:chExt cx="1588" cy="1772"/>
          </a:xfrm>
        </p:grpSpPr>
        <p:sp>
          <p:nvSpPr>
            <p:cNvPr id="47139" name="Line 13"/>
            <p:cNvSpPr>
              <a:spLocks noChangeShapeType="1"/>
            </p:cNvSpPr>
            <p:nvPr/>
          </p:nvSpPr>
          <p:spPr bwMode="auto">
            <a:xfrm>
              <a:off x="2562" y="2478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0" name="Line 14"/>
            <p:cNvSpPr>
              <a:spLocks noChangeShapeType="1"/>
            </p:cNvSpPr>
            <p:nvPr/>
          </p:nvSpPr>
          <p:spPr bwMode="auto">
            <a:xfrm>
              <a:off x="2562" y="3703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1" name="Line 15"/>
            <p:cNvSpPr>
              <a:spLocks noChangeShapeType="1"/>
            </p:cNvSpPr>
            <p:nvPr/>
          </p:nvSpPr>
          <p:spPr bwMode="auto">
            <a:xfrm>
              <a:off x="3288" y="2478"/>
              <a:ext cx="0" cy="136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2" name="Line 16"/>
            <p:cNvSpPr>
              <a:spLocks noChangeShapeType="1"/>
            </p:cNvSpPr>
            <p:nvPr/>
          </p:nvSpPr>
          <p:spPr bwMode="auto">
            <a:xfrm>
              <a:off x="3288" y="2977"/>
              <a:ext cx="0" cy="18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3" name="Line 17"/>
            <p:cNvSpPr>
              <a:spLocks noChangeShapeType="1"/>
            </p:cNvSpPr>
            <p:nvPr/>
          </p:nvSpPr>
          <p:spPr bwMode="auto">
            <a:xfrm flipV="1">
              <a:off x="3288" y="3521"/>
              <a:ext cx="0" cy="18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4" name="Oval 18" descr="斜纹布"/>
            <p:cNvSpPr>
              <a:spLocks noChangeArrowheads="1"/>
            </p:cNvSpPr>
            <p:nvPr/>
          </p:nvSpPr>
          <p:spPr bwMode="auto">
            <a:xfrm>
              <a:off x="2471" y="2433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47145" name="Oval 19" descr="斜纹布"/>
            <p:cNvSpPr>
              <a:spLocks noChangeArrowheads="1"/>
            </p:cNvSpPr>
            <p:nvPr/>
          </p:nvSpPr>
          <p:spPr bwMode="auto">
            <a:xfrm>
              <a:off x="2471" y="3657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47146" name="Text Box 20" descr="斜纹布"/>
            <p:cNvSpPr txBox="1">
              <a:spLocks noChangeArrowheads="1"/>
            </p:cNvSpPr>
            <p:nvPr/>
          </p:nvSpPr>
          <p:spPr bwMode="auto">
            <a:xfrm>
              <a:off x="3424" y="261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7147" name="Text Box 21" descr="斜纹布"/>
            <p:cNvSpPr txBox="1">
              <a:spLocks noChangeArrowheads="1"/>
            </p:cNvSpPr>
            <p:nvPr/>
          </p:nvSpPr>
          <p:spPr bwMode="auto">
            <a:xfrm>
              <a:off x="2290" y="2886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7148" name="Text Box 22" descr="斜纹布"/>
            <p:cNvSpPr txBox="1">
              <a:spLocks noChangeArrowheads="1"/>
            </p:cNvSpPr>
            <p:nvPr/>
          </p:nvSpPr>
          <p:spPr bwMode="auto">
            <a:xfrm>
              <a:off x="2789" y="320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7149" name="Text Box 23" descr="斜纹布"/>
            <p:cNvSpPr txBox="1">
              <a:spLocks noChangeArrowheads="1"/>
            </p:cNvSpPr>
            <p:nvPr/>
          </p:nvSpPr>
          <p:spPr bwMode="auto">
            <a:xfrm>
              <a:off x="2744" y="261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7150" name="Text Box 24" descr="斜纹布"/>
            <p:cNvSpPr txBox="1">
              <a:spLocks noChangeArrowheads="1"/>
            </p:cNvSpPr>
            <p:nvPr/>
          </p:nvSpPr>
          <p:spPr bwMode="auto">
            <a:xfrm>
              <a:off x="3424" y="320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7151" name="Line 25"/>
            <p:cNvSpPr>
              <a:spLocks noChangeShapeType="1"/>
            </p:cNvSpPr>
            <p:nvPr/>
          </p:nvSpPr>
          <p:spPr bwMode="auto">
            <a:xfrm>
              <a:off x="2653" y="2433"/>
              <a:ext cx="317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2" name="Text Box 26" descr="斜纹布"/>
            <p:cNvSpPr txBox="1">
              <a:spLocks noChangeArrowheads="1"/>
            </p:cNvSpPr>
            <p:nvPr/>
          </p:nvSpPr>
          <p:spPr bwMode="auto">
            <a:xfrm>
              <a:off x="3469" y="2977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7153" name="Text Box 27" descr="斜纹布"/>
            <p:cNvSpPr txBox="1">
              <a:spLocks noChangeArrowheads="1"/>
            </p:cNvSpPr>
            <p:nvPr/>
          </p:nvSpPr>
          <p:spPr bwMode="auto">
            <a:xfrm>
              <a:off x="3469" y="2387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7154" name="Text Box 28" descr="斜纹布"/>
            <p:cNvSpPr txBox="1">
              <a:spLocks noChangeArrowheads="1"/>
            </p:cNvSpPr>
            <p:nvPr/>
          </p:nvSpPr>
          <p:spPr bwMode="auto">
            <a:xfrm>
              <a:off x="2426" y="2433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7155" name="Text Box 29" descr="斜纹布"/>
            <p:cNvSpPr txBox="1">
              <a:spLocks noChangeArrowheads="1"/>
            </p:cNvSpPr>
            <p:nvPr/>
          </p:nvSpPr>
          <p:spPr bwMode="auto">
            <a:xfrm>
              <a:off x="3469" y="2839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7156" name="Text Box 30" descr="斜纹布"/>
            <p:cNvSpPr txBox="1">
              <a:spLocks noChangeArrowheads="1"/>
            </p:cNvSpPr>
            <p:nvPr/>
          </p:nvSpPr>
          <p:spPr bwMode="auto">
            <a:xfrm>
              <a:off x="3469" y="347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7157" name="Text Box 31" descr="斜纹布"/>
            <p:cNvSpPr txBox="1">
              <a:spLocks noChangeArrowheads="1"/>
            </p:cNvSpPr>
            <p:nvPr/>
          </p:nvSpPr>
          <p:spPr bwMode="auto">
            <a:xfrm>
              <a:off x="2562" y="2069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pSp>
          <p:nvGrpSpPr>
            <p:cNvPr id="47158" name="Group 32"/>
            <p:cNvGrpSpPr/>
            <p:nvPr/>
          </p:nvGrpSpPr>
          <p:grpSpPr bwMode="auto">
            <a:xfrm>
              <a:off x="3288" y="3158"/>
              <a:ext cx="91" cy="363"/>
              <a:chOff x="2744" y="2931"/>
              <a:chExt cx="57" cy="283"/>
            </a:xfrm>
          </p:grpSpPr>
          <p:sp>
            <p:nvSpPr>
              <p:cNvPr id="47163" name="Arc 33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4" name="Arc 34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5" name="Arc 35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159" name="Group 36"/>
            <p:cNvGrpSpPr/>
            <p:nvPr/>
          </p:nvGrpSpPr>
          <p:grpSpPr bwMode="auto">
            <a:xfrm>
              <a:off x="3288" y="2614"/>
              <a:ext cx="91" cy="363"/>
              <a:chOff x="2744" y="2931"/>
              <a:chExt cx="57" cy="283"/>
            </a:xfrm>
          </p:grpSpPr>
          <p:sp>
            <p:nvSpPr>
              <p:cNvPr id="47160" name="Arc 37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1" name="Arc 38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2" name="Arc 39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Group 40"/>
          <p:cNvGrpSpPr/>
          <p:nvPr/>
        </p:nvGrpSpPr>
        <p:grpSpPr bwMode="auto">
          <a:xfrm>
            <a:off x="6948488" y="1773238"/>
            <a:ext cx="1512887" cy="2089150"/>
            <a:chOff x="1701" y="1706"/>
            <a:chExt cx="953" cy="1316"/>
          </a:xfrm>
        </p:grpSpPr>
        <p:sp>
          <p:nvSpPr>
            <p:cNvPr id="47123" name="Line 41"/>
            <p:cNvSpPr>
              <a:spLocks noChangeShapeType="1"/>
            </p:cNvSpPr>
            <p:nvPr/>
          </p:nvSpPr>
          <p:spPr bwMode="auto">
            <a:xfrm>
              <a:off x="1882" y="1752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4" name="Line 42"/>
            <p:cNvSpPr>
              <a:spLocks noChangeShapeType="1"/>
            </p:cNvSpPr>
            <p:nvPr/>
          </p:nvSpPr>
          <p:spPr bwMode="auto">
            <a:xfrm>
              <a:off x="1882" y="2976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5" name="Line 43"/>
            <p:cNvSpPr>
              <a:spLocks noChangeShapeType="1"/>
            </p:cNvSpPr>
            <p:nvPr/>
          </p:nvSpPr>
          <p:spPr bwMode="auto">
            <a:xfrm flipH="1">
              <a:off x="2562" y="1751"/>
              <a:ext cx="1" cy="40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6" name="Line 44"/>
            <p:cNvSpPr>
              <a:spLocks noChangeShapeType="1"/>
            </p:cNvSpPr>
            <p:nvPr/>
          </p:nvSpPr>
          <p:spPr bwMode="auto">
            <a:xfrm flipH="1" flipV="1">
              <a:off x="2562" y="2523"/>
              <a:ext cx="1" cy="453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7" name="Oval 45" descr="斜纹布"/>
            <p:cNvSpPr>
              <a:spLocks noChangeArrowheads="1"/>
            </p:cNvSpPr>
            <p:nvPr/>
          </p:nvSpPr>
          <p:spPr bwMode="auto">
            <a:xfrm>
              <a:off x="1792" y="1706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47128" name="Text Box 46" descr="斜纹布"/>
            <p:cNvSpPr txBox="1">
              <a:spLocks noChangeArrowheads="1"/>
            </p:cNvSpPr>
            <p:nvPr/>
          </p:nvSpPr>
          <p:spPr bwMode="auto">
            <a:xfrm>
              <a:off x="2154" y="1797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7129" name="Text Box 47" descr="斜纹布"/>
            <p:cNvSpPr txBox="1">
              <a:spLocks noChangeArrowheads="1"/>
            </p:cNvSpPr>
            <p:nvPr/>
          </p:nvSpPr>
          <p:spPr bwMode="auto">
            <a:xfrm>
              <a:off x="1701" y="216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7130" name="Text Box 48" descr="斜纹布"/>
            <p:cNvSpPr txBox="1">
              <a:spLocks noChangeArrowheads="1"/>
            </p:cNvSpPr>
            <p:nvPr/>
          </p:nvSpPr>
          <p:spPr bwMode="auto">
            <a:xfrm>
              <a:off x="1792" y="170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7131" name="Text Box 49" descr="斜纹布"/>
            <p:cNvSpPr txBox="1">
              <a:spLocks noChangeArrowheads="1"/>
            </p:cNvSpPr>
            <p:nvPr/>
          </p:nvSpPr>
          <p:spPr bwMode="auto">
            <a:xfrm>
              <a:off x="1792" y="2657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7132" name="Line 50"/>
            <p:cNvSpPr>
              <a:spLocks noChangeShapeType="1"/>
            </p:cNvSpPr>
            <p:nvPr/>
          </p:nvSpPr>
          <p:spPr bwMode="auto">
            <a:xfrm>
              <a:off x="2472" y="1842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3" name="Text Box 51" descr="斜纹布"/>
            <p:cNvSpPr txBox="1">
              <a:spLocks noChangeArrowheads="1"/>
            </p:cNvSpPr>
            <p:nvPr/>
          </p:nvSpPr>
          <p:spPr bwMode="auto">
            <a:xfrm>
              <a:off x="2200" y="220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7134" name="Oval 52" descr="斜纹布"/>
            <p:cNvSpPr>
              <a:spLocks noChangeArrowheads="1"/>
            </p:cNvSpPr>
            <p:nvPr/>
          </p:nvSpPr>
          <p:spPr bwMode="auto">
            <a:xfrm>
              <a:off x="1792" y="2930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grpSp>
          <p:nvGrpSpPr>
            <p:cNvPr id="47135" name="Group 53"/>
            <p:cNvGrpSpPr/>
            <p:nvPr/>
          </p:nvGrpSpPr>
          <p:grpSpPr bwMode="auto">
            <a:xfrm>
              <a:off x="2562" y="2160"/>
              <a:ext cx="91" cy="363"/>
              <a:chOff x="2744" y="2931"/>
              <a:chExt cx="57" cy="283"/>
            </a:xfrm>
          </p:grpSpPr>
          <p:sp>
            <p:nvSpPr>
              <p:cNvPr id="47136" name="Arc 54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7" name="Arc 55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8" name="Arc 56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97721" name="Object 5"/>
          <p:cNvGraphicFramePr>
            <a:graphicFrameLocks noChangeAspect="1"/>
          </p:cNvGraphicFramePr>
          <p:nvPr/>
        </p:nvGraphicFramePr>
        <p:xfrm>
          <a:off x="1116013" y="3644900"/>
          <a:ext cx="1833562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公式" r:id="rId10" imgW="635635" imgH="391795" progId="Equation.3">
                  <p:embed/>
                </p:oleObj>
              </mc:Choice>
              <mc:Fallback>
                <p:oleObj name="公式" r:id="rId10" imgW="635635" imgH="3917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644900"/>
                        <a:ext cx="1833562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58"/>
          <p:cNvGrpSpPr/>
          <p:nvPr/>
        </p:nvGrpSpPr>
        <p:grpSpPr bwMode="auto">
          <a:xfrm>
            <a:off x="5940425" y="2420938"/>
            <a:ext cx="1223963" cy="576262"/>
            <a:chOff x="2381" y="1298"/>
            <a:chExt cx="771" cy="363"/>
          </a:xfrm>
        </p:grpSpPr>
        <p:sp>
          <p:nvSpPr>
            <p:cNvPr id="47121" name="Line 59"/>
            <p:cNvSpPr>
              <a:spLocks noChangeShapeType="1"/>
            </p:cNvSpPr>
            <p:nvPr/>
          </p:nvSpPr>
          <p:spPr bwMode="auto">
            <a:xfrm>
              <a:off x="2517" y="1661"/>
              <a:ext cx="545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2" name="Text Box 60" descr="斜纹布"/>
            <p:cNvSpPr txBox="1">
              <a:spLocks noChangeArrowheads="1"/>
            </p:cNvSpPr>
            <p:nvPr/>
          </p:nvSpPr>
          <p:spPr bwMode="auto">
            <a:xfrm>
              <a:off x="2381" y="1298"/>
              <a:ext cx="771" cy="28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等效</a:t>
              </a:r>
              <a:endPara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497728" name="Text Box 64"/>
          <p:cNvSpPr txBox="1">
            <a:spLocks noChangeArrowheads="1"/>
          </p:cNvSpPr>
          <p:nvPr/>
        </p:nvSpPr>
        <p:spPr bwMode="auto">
          <a:xfrm>
            <a:off x="466725" y="1781395"/>
            <a:ext cx="2520950" cy="547687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等效电感</a:t>
            </a:r>
            <a:endParaRPr kumimoji="1" lang="zh-CN" altLang="en-US" sz="280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bject 2"/>
              <p:cNvSpPr txBox="1"/>
              <p:nvPr/>
            </p:nvSpPr>
            <p:spPr bwMode="auto">
              <a:xfrm>
                <a:off x="7235825" y="170659"/>
                <a:ext cx="1718950" cy="6651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5825" y="170659"/>
                <a:ext cx="1718950" cy="665162"/>
              </a:xfrm>
              <a:prstGeom prst="rect">
                <a:avLst/>
              </a:prstGeom>
              <a:blipFill rotWithShape="1">
                <a:blip r:embed="rId12"/>
                <a:stretch>
                  <a:fillRect l="-296" t="-740" r="-258" b="-644"/>
                </a:stretch>
              </a:blipFill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Text Box 2"/>
          <p:cNvSpPr txBox="1">
            <a:spLocks noChangeArrowheads="1"/>
          </p:cNvSpPr>
          <p:nvPr/>
        </p:nvSpPr>
        <p:spPr bwMode="auto">
          <a:xfrm>
            <a:off x="632620" y="869758"/>
            <a:ext cx="16922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1. 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定义</a:t>
            </a:r>
            <a:endParaRPr kumimoji="1" lang="zh-CN" altLang="en-US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1539" name="Text Box 3"/>
          <p:cNvSpPr txBox="1">
            <a:spLocks noChangeArrowheads="1"/>
          </p:cNvSpPr>
          <p:nvPr/>
        </p:nvSpPr>
        <p:spPr bwMode="auto">
          <a:xfrm>
            <a:off x="931863" y="1870868"/>
            <a:ext cx="1800225" cy="557213"/>
          </a:xfrm>
          <a:prstGeom prst="rect">
            <a:avLst/>
          </a:prstGeom>
          <a:noFill/>
          <a:ln w="38100" cap="sq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电感元件</a:t>
            </a:r>
            <a:endParaRPr kumimoji="1" lang="zh-CN" altLang="en-US" sz="2800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1540" name="AutoShape 4"/>
          <p:cNvSpPr>
            <a:spLocks noChangeArrowheads="1"/>
          </p:cNvSpPr>
          <p:nvPr/>
        </p:nvSpPr>
        <p:spPr bwMode="auto">
          <a:xfrm>
            <a:off x="2816225" y="2005011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33CCFF"/>
          </a:solidFill>
          <a:ln w="38100" cap="sq" algn="ctr">
            <a:solidFill>
              <a:srgbClr val="33CCFF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21541" name="Rectangle 5"/>
          <p:cNvSpPr>
            <a:spLocks noChangeArrowheads="1"/>
          </p:cNvSpPr>
          <p:nvPr/>
        </p:nvSpPr>
        <p:spPr bwMode="auto">
          <a:xfrm>
            <a:off x="3811588" y="1501775"/>
            <a:ext cx="4799012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储存磁能的两端元件。任何时刻，其特性可用</a:t>
            </a:r>
            <a:r>
              <a:rPr kumimoji="1" lang="zh-CN" altLang="en-US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</a:t>
            </a:r>
            <a:r>
              <a:rPr kumimoji="1" lang="zh-CN" altLang="en-US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～</a:t>
            </a:r>
            <a:r>
              <a:rPr kumimoji="1" lang="en-US" altLang="zh-CN" sz="28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8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平面上的一条曲线来描述。</a:t>
            </a:r>
            <a:endParaRPr kumimoji="1"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21542" name="Object 6"/>
          <p:cNvGraphicFramePr>
            <a:graphicFrameLocks noChangeAspect="1"/>
          </p:cNvGraphicFramePr>
          <p:nvPr/>
        </p:nvGraphicFramePr>
        <p:xfrm>
          <a:off x="1165326" y="3260157"/>
          <a:ext cx="2449513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公式" r:id="rId4" imgW="687705" imgH="182880" progId="Equation.3">
                  <p:embed/>
                </p:oleObj>
              </mc:Choice>
              <mc:Fallback>
                <p:oleObj name="公式" r:id="rId4" imgW="687705" imgH="1828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326" y="3260157"/>
                        <a:ext cx="2449513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 bwMode="auto">
          <a:xfrm>
            <a:off x="4603750" y="3228975"/>
            <a:ext cx="2808288" cy="2592388"/>
            <a:chOff x="3833" y="2341"/>
            <a:chExt cx="1542" cy="1542"/>
          </a:xfrm>
        </p:grpSpPr>
        <p:sp>
          <p:nvSpPr>
            <p:cNvPr id="8211" name="Text Box 8"/>
            <p:cNvSpPr txBox="1">
              <a:spLocks noChangeArrowheads="1"/>
            </p:cNvSpPr>
            <p:nvPr/>
          </p:nvSpPr>
          <p:spPr bwMode="auto">
            <a:xfrm>
              <a:off x="5058" y="2931"/>
              <a:ext cx="317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212" name="Line 9"/>
            <p:cNvSpPr>
              <a:spLocks noChangeShapeType="1"/>
            </p:cNvSpPr>
            <p:nvPr/>
          </p:nvSpPr>
          <p:spPr bwMode="auto">
            <a:xfrm>
              <a:off x="3924" y="3112"/>
              <a:ext cx="113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3" name="Line 10"/>
            <p:cNvSpPr>
              <a:spLocks noChangeShapeType="1"/>
            </p:cNvSpPr>
            <p:nvPr/>
          </p:nvSpPr>
          <p:spPr bwMode="auto">
            <a:xfrm>
              <a:off x="4423" y="2477"/>
              <a:ext cx="46" cy="140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" name="Text Box 11"/>
            <p:cNvSpPr txBox="1">
              <a:spLocks noChangeArrowheads="1"/>
            </p:cNvSpPr>
            <p:nvPr/>
          </p:nvSpPr>
          <p:spPr bwMode="auto">
            <a:xfrm>
              <a:off x="4423" y="2341"/>
              <a:ext cx="317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</a:t>
              </a:r>
              <a:endParaRPr kumimoji="1" lang="en-US" altLang="zh-CN" sz="2800" b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215" name="Freeform 12"/>
            <p:cNvSpPr/>
            <p:nvPr/>
          </p:nvSpPr>
          <p:spPr bwMode="auto">
            <a:xfrm>
              <a:off x="3833" y="2522"/>
              <a:ext cx="1179" cy="862"/>
            </a:xfrm>
            <a:custGeom>
              <a:avLst/>
              <a:gdLst>
                <a:gd name="T0" fmla="*/ 0 w 1043"/>
                <a:gd name="T1" fmla="*/ 5698 h 726"/>
                <a:gd name="T2" fmla="*/ 1979 w 1043"/>
                <a:gd name="T3" fmla="*/ 4635 h 726"/>
                <a:gd name="T4" fmla="*/ 4543 w 1043"/>
                <a:gd name="T5" fmla="*/ 0 h 726"/>
                <a:gd name="T6" fmla="*/ 0 60000 65536"/>
                <a:gd name="T7" fmla="*/ 0 60000 65536"/>
                <a:gd name="T8" fmla="*/ 0 60000 65536"/>
                <a:gd name="T9" fmla="*/ 0 w 1043"/>
                <a:gd name="T10" fmla="*/ 0 h 726"/>
                <a:gd name="T11" fmla="*/ 1043 w 1043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3" h="726">
                  <a:moveTo>
                    <a:pt x="0" y="726"/>
                  </a:moveTo>
                  <a:cubicBezTo>
                    <a:pt x="140" y="718"/>
                    <a:pt x="280" y="711"/>
                    <a:pt x="454" y="590"/>
                  </a:cubicBezTo>
                  <a:cubicBezTo>
                    <a:pt x="628" y="469"/>
                    <a:pt x="945" y="98"/>
                    <a:pt x="1043" y="0"/>
                  </a:cubicBezTo>
                </a:path>
              </a:pathLst>
            </a:custGeom>
            <a:noFill/>
            <a:ln w="38100" cap="sq" cmpd="sng">
              <a:solidFill>
                <a:srgbClr val="FF33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1555" name="AutoShape 19" descr="羊皮纸"/>
          <p:cNvSpPr>
            <a:spLocks noChangeArrowheads="1"/>
          </p:cNvSpPr>
          <p:nvPr/>
        </p:nvSpPr>
        <p:spPr bwMode="auto">
          <a:xfrm rot="1635320">
            <a:off x="1766037" y="4905330"/>
            <a:ext cx="2958938" cy="830997"/>
          </a:xfrm>
          <a:prstGeom prst="curvedUpArrow">
            <a:avLst>
              <a:gd name="adj1" fmla="val 18226"/>
              <a:gd name="adj2" fmla="val 70114"/>
              <a:gd name="adj3" fmla="val 33333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韦安</a:t>
            </a:r>
            <a:endParaRPr kumimoji="1" lang="zh-CN" altLang="en-US" sz="2400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特性</a:t>
            </a:r>
            <a:endParaRPr kumimoji="1" lang="zh-CN" altLang="en-US" sz="2400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21556" name="Text Box 20" descr="斜纹布"/>
          <p:cNvSpPr txBox="1">
            <a:spLocks noChangeArrowheads="1"/>
          </p:cNvSpPr>
          <p:nvPr/>
        </p:nvSpPr>
        <p:spPr bwMode="auto">
          <a:xfrm>
            <a:off x="5756275" y="4524375"/>
            <a:ext cx="576263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0">
                <a:latin typeface="Times New Roman" panose="02020603050405020304" pitchFamily="18" charset="0"/>
                <a:ea typeface="楷体_GB2312" pitchFamily="49" charset="-122"/>
              </a:rPr>
              <a:t>o</a:t>
            </a:r>
            <a:endParaRPr lang="en-US" altLang="zh-CN" sz="2800" b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40015" y="630255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韦伯：磁通量的单位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8690" name="Object 2"/>
          <p:cNvGraphicFramePr>
            <a:graphicFrameLocks noChangeAspect="1"/>
          </p:cNvGraphicFramePr>
          <p:nvPr/>
        </p:nvGraphicFramePr>
        <p:xfrm>
          <a:off x="1852612" y="1552904"/>
          <a:ext cx="4856163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公式" r:id="rId1" imgW="1728470" imgH="426720" progId="Equation.3">
                  <p:embed/>
                </p:oleObj>
              </mc:Choice>
              <mc:Fallback>
                <p:oleObj name="公式" r:id="rId1" imgW="1728470" imgH="4267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2" y="1552904"/>
                        <a:ext cx="4856163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7" name="Object 3"/>
          <p:cNvGraphicFramePr>
            <a:graphicFrameLocks noChangeAspect="1"/>
          </p:cNvGraphicFramePr>
          <p:nvPr/>
        </p:nvGraphicFramePr>
        <p:xfrm>
          <a:off x="1836737" y="2776867"/>
          <a:ext cx="4984750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公式" r:id="rId3" imgW="1767840" imgH="426720" progId="Equation.3">
                  <p:embed/>
                </p:oleObj>
              </mc:Choice>
              <mc:Fallback>
                <p:oleObj name="公式" r:id="rId3" imgW="1767840" imgH="426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7" y="2776867"/>
                        <a:ext cx="4984750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4" name="Group 10"/>
          <p:cNvGrpSpPr/>
          <p:nvPr/>
        </p:nvGrpSpPr>
        <p:grpSpPr bwMode="auto">
          <a:xfrm>
            <a:off x="1501775" y="3875088"/>
            <a:ext cx="2520950" cy="2813050"/>
            <a:chOff x="2290" y="2069"/>
            <a:chExt cx="1588" cy="1772"/>
          </a:xfrm>
        </p:grpSpPr>
        <p:sp>
          <p:nvSpPr>
            <p:cNvPr id="48159" name="Line 11"/>
            <p:cNvSpPr>
              <a:spLocks noChangeShapeType="1"/>
            </p:cNvSpPr>
            <p:nvPr/>
          </p:nvSpPr>
          <p:spPr bwMode="auto">
            <a:xfrm>
              <a:off x="2562" y="2478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60" name="Line 12"/>
            <p:cNvSpPr>
              <a:spLocks noChangeShapeType="1"/>
            </p:cNvSpPr>
            <p:nvPr/>
          </p:nvSpPr>
          <p:spPr bwMode="auto">
            <a:xfrm>
              <a:off x="2562" y="3703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61" name="Line 13"/>
            <p:cNvSpPr>
              <a:spLocks noChangeShapeType="1"/>
            </p:cNvSpPr>
            <p:nvPr/>
          </p:nvSpPr>
          <p:spPr bwMode="auto">
            <a:xfrm>
              <a:off x="3288" y="2478"/>
              <a:ext cx="0" cy="136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62" name="Line 14"/>
            <p:cNvSpPr>
              <a:spLocks noChangeShapeType="1"/>
            </p:cNvSpPr>
            <p:nvPr/>
          </p:nvSpPr>
          <p:spPr bwMode="auto">
            <a:xfrm>
              <a:off x="3288" y="2977"/>
              <a:ext cx="0" cy="18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63" name="Line 15"/>
            <p:cNvSpPr>
              <a:spLocks noChangeShapeType="1"/>
            </p:cNvSpPr>
            <p:nvPr/>
          </p:nvSpPr>
          <p:spPr bwMode="auto">
            <a:xfrm flipV="1">
              <a:off x="3288" y="3521"/>
              <a:ext cx="0" cy="18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64" name="Oval 16" descr="斜纹布"/>
            <p:cNvSpPr>
              <a:spLocks noChangeArrowheads="1"/>
            </p:cNvSpPr>
            <p:nvPr/>
          </p:nvSpPr>
          <p:spPr bwMode="auto">
            <a:xfrm>
              <a:off x="2471" y="2433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48165" name="Oval 17" descr="斜纹布"/>
            <p:cNvSpPr>
              <a:spLocks noChangeArrowheads="1"/>
            </p:cNvSpPr>
            <p:nvPr/>
          </p:nvSpPr>
          <p:spPr bwMode="auto">
            <a:xfrm>
              <a:off x="2471" y="3657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48166" name="Text Box 18" descr="斜纹布"/>
            <p:cNvSpPr txBox="1">
              <a:spLocks noChangeArrowheads="1"/>
            </p:cNvSpPr>
            <p:nvPr/>
          </p:nvSpPr>
          <p:spPr bwMode="auto">
            <a:xfrm>
              <a:off x="3424" y="261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167" name="Text Box 19" descr="斜纹布"/>
            <p:cNvSpPr txBox="1">
              <a:spLocks noChangeArrowheads="1"/>
            </p:cNvSpPr>
            <p:nvPr/>
          </p:nvSpPr>
          <p:spPr bwMode="auto">
            <a:xfrm>
              <a:off x="2290" y="2886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168" name="Text Box 20" descr="斜纹布"/>
            <p:cNvSpPr txBox="1">
              <a:spLocks noChangeArrowheads="1"/>
            </p:cNvSpPr>
            <p:nvPr/>
          </p:nvSpPr>
          <p:spPr bwMode="auto">
            <a:xfrm>
              <a:off x="2789" y="320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169" name="Text Box 21" descr="斜纹布"/>
            <p:cNvSpPr txBox="1">
              <a:spLocks noChangeArrowheads="1"/>
            </p:cNvSpPr>
            <p:nvPr/>
          </p:nvSpPr>
          <p:spPr bwMode="auto">
            <a:xfrm>
              <a:off x="2744" y="261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170" name="Text Box 22" descr="斜纹布"/>
            <p:cNvSpPr txBox="1">
              <a:spLocks noChangeArrowheads="1"/>
            </p:cNvSpPr>
            <p:nvPr/>
          </p:nvSpPr>
          <p:spPr bwMode="auto">
            <a:xfrm>
              <a:off x="3424" y="320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171" name="Line 23"/>
            <p:cNvSpPr>
              <a:spLocks noChangeShapeType="1"/>
            </p:cNvSpPr>
            <p:nvPr/>
          </p:nvSpPr>
          <p:spPr bwMode="auto">
            <a:xfrm>
              <a:off x="2653" y="2433"/>
              <a:ext cx="317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72" name="Text Box 24" descr="斜纹布"/>
            <p:cNvSpPr txBox="1">
              <a:spLocks noChangeArrowheads="1"/>
            </p:cNvSpPr>
            <p:nvPr/>
          </p:nvSpPr>
          <p:spPr bwMode="auto">
            <a:xfrm>
              <a:off x="3469" y="2977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8173" name="Text Box 25" descr="斜纹布"/>
            <p:cNvSpPr txBox="1">
              <a:spLocks noChangeArrowheads="1"/>
            </p:cNvSpPr>
            <p:nvPr/>
          </p:nvSpPr>
          <p:spPr bwMode="auto">
            <a:xfrm>
              <a:off x="3469" y="2387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8174" name="Text Box 26" descr="斜纹布"/>
            <p:cNvSpPr txBox="1">
              <a:spLocks noChangeArrowheads="1"/>
            </p:cNvSpPr>
            <p:nvPr/>
          </p:nvSpPr>
          <p:spPr bwMode="auto">
            <a:xfrm>
              <a:off x="2426" y="2433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8175" name="Text Box 27" descr="斜纹布"/>
            <p:cNvSpPr txBox="1">
              <a:spLocks noChangeArrowheads="1"/>
            </p:cNvSpPr>
            <p:nvPr/>
          </p:nvSpPr>
          <p:spPr bwMode="auto">
            <a:xfrm>
              <a:off x="3469" y="2839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8176" name="Text Box 28" descr="斜纹布"/>
            <p:cNvSpPr txBox="1">
              <a:spLocks noChangeArrowheads="1"/>
            </p:cNvSpPr>
            <p:nvPr/>
          </p:nvSpPr>
          <p:spPr bwMode="auto">
            <a:xfrm>
              <a:off x="3469" y="347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8177" name="Text Box 29" descr="斜纹布"/>
            <p:cNvSpPr txBox="1">
              <a:spLocks noChangeArrowheads="1"/>
            </p:cNvSpPr>
            <p:nvPr/>
          </p:nvSpPr>
          <p:spPr bwMode="auto">
            <a:xfrm>
              <a:off x="2562" y="2069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pSp>
          <p:nvGrpSpPr>
            <p:cNvPr id="48178" name="Group 30"/>
            <p:cNvGrpSpPr/>
            <p:nvPr/>
          </p:nvGrpSpPr>
          <p:grpSpPr bwMode="auto">
            <a:xfrm>
              <a:off x="3288" y="3158"/>
              <a:ext cx="91" cy="363"/>
              <a:chOff x="2744" y="2931"/>
              <a:chExt cx="57" cy="283"/>
            </a:xfrm>
          </p:grpSpPr>
          <p:sp>
            <p:nvSpPr>
              <p:cNvPr id="48183" name="Arc 31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84" name="Arc 32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85" name="Arc 33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8179" name="Group 34"/>
            <p:cNvGrpSpPr/>
            <p:nvPr/>
          </p:nvGrpSpPr>
          <p:grpSpPr bwMode="auto">
            <a:xfrm>
              <a:off x="3288" y="2614"/>
              <a:ext cx="91" cy="363"/>
              <a:chOff x="2744" y="2931"/>
              <a:chExt cx="57" cy="283"/>
            </a:xfrm>
          </p:grpSpPr>
          <p:sp>
            <p:nvSpPr>
              <p:cNvPr id="48180" name="Arc 35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81" name="Arc 36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82" name="Arc 37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8135" name="Group 38"/>
          <p:cNvGrpSpPr/>
          <p:nvPr/>
        </p:nvGrpSpPr>
        <p:grpSpPr bwMode="auto">
          <a:xfrm>
            <a:off x="5461000" y="4451350"/>
            <a:ext cx="1512888" cy="2089150"/>
            <a:chOff x="1701" y="1706"/>
            <a:chExt cx="953" cy="1316"/>
          </a:xfrm>
        </p:grpSpPr>
        <p:sp>
          <p:nvSpPr>
            <p:cNvPr id="48143" name="Line 39"/>
            <p:cNvSpPr>
              <a:spLocks noChangeShapeType="1"/>
            </p:cNvSpPr>
            <p:nvPr/>
          </p:nvSpPr>
          <p:spPr bwMode="auto">
            <a:xfrm>
              <a:off x="1882" y="1752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4" name="Line 40"/>
            <p:cNvSpPr>
              <a:spLocks noChangeShapeType="1"/>
            </p:cNvSpPr>
            <p:nvPr/>
          </p:nvSpPr>
          <p:spPr bwMode="auto">
            <a:xfrm>
              <a:off x="1882" y="2976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5" name="Line 41"/>
            <p:cNvSpPr>
              <a:spLocks noChangeShapeType="1"/>
            </p:cNvSpPr>
            <p:nvPr/>
          </p:nvSpPr>
          <p:spPr bwMode="auto">
            <a:xfrm flipH="1">
              <a:off x="2562" y="1751"/>
              <a:ext cx="1" cy="40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6" name="Line 42"/>
            <p:cNvSpPr>
              <a:spLocks noChangeShapeType="1"/>
            </p:cNvSpPr>
            <p:nvPr/>
          </p:nvSpPr>
          <p:spPr bwMode="auto">
            <a:xfrm flipH="1" flipV="1">
              <a:off x="2562" y="2523"/>
              <a:ext cx="1" cy="453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7" name="Oval 43" descr="斜纹布"/>
            <p:cNvSpPr>
              <a:spLocks noChangeArrowheads="1"/>
            </p:cNvSpPr>
            <p:nvPr/>
          </p:nvSpPr>
          <p:spPr bwMode="auto">
            <a:xfrm>
              <a:off x="1792" y="1706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48148" name="Text Box 44" descr="斜纹布"/>
            <p:cNvSpPr txBox="1">
              <a:spLocks noChangeArrowheads="1"/>
            </p:cNvSpPr>
            <p:nvPr/>
          </p:nvSpPr>
          <p:spPr bwMode="auto">
            <a:xfrm>
              <a:off x="2154" y="1797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149" name="Text Box 45" descr="斜纹布"/>
            <p:cNvSpPr txBox="1">
              <a:spLocks noChangeArrowheads="1"/>
            </p:cNvSpPr>
            <p:nvPr/>
          </p:nvSpPr>
          <p:spPr bwMode="auto">
            <a:xfrm>
              <a:off x="1701" y="216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150" name="Text Box 46" descr="斜纹布"/>
            <p:cNvSpPr txBox="1">
              <a:spLocks noChangeArrowheads="1"/>
            </p:cNvSpPr>
            <p:nvPr/>
          </p:nvSpPr>
          <p:spPr bwMode="auto">
            <a:xfrm>
              <a:off x="1792" y="170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8151" name="Text Box 47" descr="斜纹布"/>
            <p:cNvSpPr txBox="1">
              <a:spLocks noChangeArrowheads="1"/>
            </p:cNvSpPr>
            <p:nvPr/>
          </p:nvSpPr>
          <p:spPr bwMode="auto">
            <a:xfrm>
              <a:off x="1792" y="2657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8152" name="Line 48"/>
            <p:cNvSpPr>
              <a:spLocks noChangeShapeType="1"/>
            </p:cNvSpPr>
            <p:nvPr/>
          </p:nvSpPr>
          <p:spPr bwMode="auto">
            <a:xfrm>
              <a:off x="2472" y="1842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53" name="Text Box 49" descr="斜纹布"/>
            <p:cNvSpPr txBox="1">
              <a:spLocks noChangeArrowheads="1"/>
            </p:cNvSpPr>
            <p:nvPr/>
          </p:nvSpPr>
          <p:spPr bwMode="auto">
            <a:xfrm>
              <a:off x="2200" y="220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154" name="Oval 50" descr="斜纹布"/>
            <p:cNvSpPr>
              <a:spLocks noChangeArrowheads="1"/>
            </p:cNvSpPr>
            <p:nvPr/>
          </p:nvSpPr>
          <p:spPr bwMode="auto">
            <a:xfrm>
              <a:off x="1792" y="2930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grpSp>
          <p:nvGrpSpPr>
            <p:cNvPr id="48155" name="Group 51"/>
            <p:cNvGrpSpPr/>
            <p:nvPr/>
          </p:nvGrpSpPr>
          <p:grpSpPr bwMode="auto">
            <a:xfrm>
              <a:off x="2562" y="2160"/>
              <a:ext cx="91" cy="363"/>
              <a:chOff x="2744" y="2931"/>
              <a:chExt cx="57" cy="283"/>
            </a:xfrm>
          </p:grpSpPr>
          <p:sp>
            <p:nvSpPr>
              <p:cNvPr id="48156" name="Arc 52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7" name="Arc 53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8" name="Arc 54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8136" name="Group 55"/>
          <p:cNvGrpSpPr/>
          <p:nvPr/>
        </p:nvGrpSpPr>
        <p:grpSpPr bwMode="auto">
          <a:xfrm>
            <a:off x="4021138" y="5027613"/>
            <a:ext cx="1223962" cy="576262"/>
            <a:chOff x="2381" y="1298"/>
            <a:chExt cx="771" cy="363"/>
          </a:xfrm>
        </p:grpSpPr>
        <p:sp>
          <p:nvSpPr>
            <p:cNvPr id="48141" name="Line 56"/>
            <p:cNvSpPr>
              <a:spLocks noChangeShapeType="1"/>
            </p:cNvSpPr>
            <p:nvPr/>
          </p:nvSpPr>
          <p:spPr bwMode="auto">
            <a:xfrm>
              <a:off x="2517" y="1661"/>
              <a:ext cx="545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2" name="Text Box 57" descr="斜纹布"/>
            <p:cNvSpPr txBox="1">
              <a:spLocks noChangeArrowheads="1"/>
            </p:cNvSpPr>
            <p:nvPr/>
          </p:nvSpPr>
          <p:spPr bwMode="auto">
            <a:xfrm>
              <a:off x="2381" y="1298"/>
              <a:ext cx="771" cy="28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6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等效</a:t>
              </a:r>
              <a:endPara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498746" name="Text Box 58"/>
          <p:cNvSpPr txBox="1">
            <a:spLocks noChangeArrowheads="1"/>
          </p:cNvSpPr>
          <p:nvPr/>
        </p:nvSpPr>
        <p:spPr bwMode="auto">
          <a:xfrm>
            <a:off x="373062" y="950118"/>
            <a:ext cx="3311525" cy="547688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串联电感的分压</a:t>
            </a:r>
            <a:endParaRPr kumimoji="1" lang="zh-CN" altLang="en-US" sz="280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415" y="533555"/>
            <a:ext cx="3585369" cy="695499"/>
          </a:xfrm>
          <a:prstGeom prst="rect">
            <a:avLst/>
          </a:prstGeom>
          <a:solidFill>
            <a:srgbClr val="44546A"/>
          </a:solidFill>
          <a:ln>
            <a:solidFill>
              <a:srgbClr val="FF0000"/>
            </a:solidFill>
            <a:prstDash val="dash"/>
          </a:ln>
        </p:spPr>
      </p:pic>
      <p:sp>
        <p:nvSpPr>
          <p:cNvPr id="64" name="Text Box 58"/>
          <p:cNvSpPr txBox="1">
            <a:spLocks noChangeArrowheads="1"/>
          </p:cNvSpPr>
          <p:nvPr/>
        </p:nvSpPr>
        <p:spPr bwMode="auto">
          <a:xfrm>
            <a:off x="7252099" y="2580172"/>
            <a:ext cx="1728788" cy="400110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类似电阻串联</a:t>
            </a:r>
            <a:endParaRPr kumimoji="1" lang="zh-CN" altLang="en-US" sz="20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9714" name="Object 2"/>
          <p:cNvGraphicFramePr>
            <a:graphicFrameLocks noChangeAspect="1"/>
          </p:cNvGraphicFramePr>
          <p:nvPr/>
        </p:nvGraphicFramePr>
        <p:xfrm>
          <a:off x="871538" y="2132013"/>
          <a:ext cx="266382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公式" r:id="rId1" imgW="1036320" imgH="426720" progId="Equation.3">
                  <p:embed/>
                </p:oleObj>
              </mc:Choice>
              <mc:Fallback>
                <p:oleObj name="公式" r:id="rId1" imgW="1036320" imgH="4267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2132013"/>
                        <a:ext cx="266382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9"/>
          <p:cNvGrpSpPr/>
          <p:nvPr/>
        </p:nvGrpSpPr>
        <p:grpSpPr bwMode="auto">
          <a:xfrm>
            <a:off x="3895725" y="1341438"/>
            <a:ext cx="2449513" cy="2089150"/>
            <a:chOff x="3923" y="981"/>
            <a:chExt cx="1543" cy="1316"/>
          </a:xfrm>
        </p:grpSpPr>
        <p:sp>
          <p:nvSpPr>
            <p:cNvPr id="49187" name="Line 10"/>
            <p:cNvSpPr>
              <a:spLocks noChangeShapeType="1"/>
            </p:cNvSpPr>
            <p:nvPr/>
          </p:nvSpPr>
          <p:spPr bwMode="auto">
            <a:xfrm>
              <a:off x="4104" y="1027"/>
              <a:ext cx="127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8" name="Line 11"/>
            <p:cNvSpPr>
              <a:spLocks noChangeShapeType="1"/>
            </p:cNvSpPr>
            <p:nvPr/>
          </p:nvSpPr>
          <p:spPr bwMode="auto">
            <a:xfrm>
              <a:off x="4104" y="2251"/>
              <a:ext cx="127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9" name="Line 12"/>
            <p:cNvSpPr>
              <a:spLocks noChangeShapeType="1"/>
            </p:cNvSpPr>
            <p:nvPr/>
          </p:nvSpPr>
          <p:spPr bwMode="auto">
            <a:xfrm flipH="1">
              <a:off x="4784" y="1026"/>
              <a:ext cx="1" cy="40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0" name="Line 13"/>
            <p:cNvSpPr>
              <a:spLocks noChangeShapeType="1"/>
            </p:cNvSpPr>
            <p:nvPr/>
          </p:nvSpPr>
          <p:spPr bwMode="auto">
            <a:xfrm flipH="1" flipV="1">
              <a:off x="4784" y="1798"/>
              <a:ext cx="1" cy="453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1" name="Oval 14" descr="斜纹布"/>
            <p:cNvSpPr>
              <a:spLocks noChangeArrowheads="1"/>
            </p:cNvSpPr>
            <p:nvPr/>
          </p:nvSpPr>
          <p:spPr bwMode="auto">
            <a:xfrm>
              <a:off x="4014" y="981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49192" name="Text Box 15" descr="斜纹布"/>
            <p:cNvSpPr txBox="1">
              <a:spLocks noChangeArrowheads="1"/>
            </p:cNvSpPr>
            <p:nvPr/>
          </p:nvSpPr>
          <p:spPr bwMode="auto">
            <a:xfrm>
              <a:off x="3923" y="143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9193" name="Text Box 16" descr="斜纹布"/>
            <p:cNvSpPr txBox="1">
              <a:spLocks noChangeArrowheads="1"/>
            </p:cNvSpPr>
            <p:nvPr/>
          </p:nvSpPr>
          <p:spPr bwMode="auto">
            <a:xfrm>
              <a:off x="4014" y="981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9194" name="Text Box 17" descr="斜纹布"/>
            <p:cNvSpPr txBox="1">
              <a:spLocks noChangeArrowheads="1"/>
            </p:cNvSpPr>
            <p:nvPr/>
          </p:nvSpPr>
          <p:spPr bwMode="auto">
            <a:xfrm>
              <a:off x="4014" y="1932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9195" name="Line 18"/>
            <p:cNvSpPr>
              <a:spLocks noChangeShapeType="1"/>
            </p:cNvSpPr>
            <p:nvPr/>
          </p:nvSpPr>
          <p:spPr bwMode="auto">
            <a:xfrm>
              <a:off x="4694" y="1117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6" name="Text Box 19" descr="斜纹布"/>
            <p:cNvSpPr txBox="1">
              <a:spLocks noChangeArrowheads="1"/>
            </p:cNvSpPr>
            <p:nvPr/>
          </p:nvSpPr>
          <p:spPr bwMode="auto">
            <a:xfrm>
              <a:off x="4422" y="148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800" b="0" baseline="-250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9197" name="Oval 20" descr="斜纹布"/>
            <p:cNvSpPr>
              <a:spLocks noChangeArrowheads="1"/>
            </p:cNvSpPr>
            <p:nvPr/>
          </p:nvSpPr>
          <p:spPr bwMode="auto">
            <a:xfrm>
              <a:off x="4014" y="2205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grpSp>
          <p:nvGrpSpPr>
            <p:cNvPr id="49198" name="Group 21"/>
            <p:cNvGrpSpPr/>
            <p:nvPr/>
          </p:nvGrpSpPr>
          <p:grpSpPr bwMode="auto">
            <a:xfrm>
              <a:off x="4784" y="1435"/>
              <a:ext cx="91" cy="363"/>
              <a:chOff x="2744" y="2931"/>
              <a:chExt cx="57" cy="283"/>
            </a:xfrm>
          </p:grpSpPr>
          <p:sp>
            <p:nvSpPr>
              <p:cNvPr id="49209" name="Arc 22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10" name="Arc 23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11" name="Arc 24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9199" name="Line 25"/>
            <p:cNvSpPr>
              <a:spLocks noChangeShapeType="1"/>
            </p:cNvSpPr>
            <p:nvPr/>
          </p:nvSpPr>
          <p:spPr bwMode="auto">
            <a:xfrm flipH="1">
              <a:off x="5374" y="1026"/>
              <a:ext cx="1" cy="40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0" name="Line 26"/>
            <p:cNvSpPr>
              <a:spLocks noChangeShapeType="1"/>
            </p:cNvSpPr>
            <p:nvPr/>
          </p:nvSpPr>
          <p:spPr bwMode="auto">
            <a:xfrm flipH="1" flipV="1">
              <a:off x="5374" y="1798"/>
              <a:ext cx="1" cy="453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1" name="Line 27"/>
            <p:cNvSpPr>
              <a:spLocks noChangeShapeType="1"/>
            </p:cNvSpPr>
            <p:nvPr/>
          </p:nvSpPr>
          <p:spPr bwMode="auto">
            <a:xfrm>
              <a:off x="5284" y="1117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9202" name="Group 28"/>
            <p:cNvGrpSpPr/>
            <p:nvPr/>
          </p:nvGrpSpPr>
          <p:grpSpPr bwMode="auto">
            <a:xfrm>
              <a:off x="5374" y="1435"/>
              <a:ext cx="91" cy="363"/>
              <a:chOff x="2744" y="2931"/>
              <a:chExt cx="57" cy="283"/>
            </a:xfrm>
          </p:grpSpPr>
          <p:sp>
            <p:nvSpPr>
              <p:cNvPr id="49206" name="Arc 29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07" name="Arc 30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08" name="Arc 31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9203" name="Text Box 32" descr="斜纹布"/>
            <p:cNvSpPr txBox="1">
              <a:spLocks noChangeArrowheads="1"/>
            </p:cNvSpPr>
            <p:nvPr/>
          </p:nvSpPr>
          <p:spPr bwMode="auto">
            <a:xfrm>
              <a:off x="5012" y="148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9204" name="Text Box 33" descr="斜纹布"/>
            <p:cNvSpPr txBox="1">
              <a:spLocks noChangeArrowheads="1"/>
            </p:cNvSpPr>
            <p:nvPr/>
          </p:nvSpPr>
          <p:spPr bwMode="auto">
            <a:xfrm>
              <a:off x="4921" y="1026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9205" name="Text Box 34" descr="斜纹布"/>
            <p:cNvSpPr txBox="1">
              <a:spLocks noChangeArrowheads="1"/>
            </p:cNvSpPr>
            <p:nvPr/>
          </p:nvSpPr>
          <p:spPr bwMode="auto">
            <a:xfrm>
              <a:off x="4332" y="1026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7" name="Group 35"/>
          <p:cNvGrpSpPr/>
          <p:nvPr/>
        </p:nvGrpSpPr>
        <p:grpSpPr bwMode="auto">
          <a:xfrm>
            <a:off x="7353300" y="1196975"/>
            <a:ext cx="1512888" cy="2089150"/>
            <a:chOff x="1701" y="1706"/>
            <a:chExt cx="953" cy="1316"/>
          </a:xfrm>
        </p:grpSpPr>
        <p:sp>
          <p:nvSpPr>
            <p:cNvPr id="49171" name="Line 36"/>
            <p:cNvSpPr>
              <a:spLocks noChangeShapeType="1"/>
            </p:cNvSpPr>
            <p:nvPr/>
          </p:nvSpPr>
          <p:spPr bwMode="auto">
            <a:xfrm>
              <a:off x="1882" y="1752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2" name="Line 37"/>
            <p:cNvSpPr>
              <a:spLocks noChangeShapeType="1"/>
            </p:cNvSpPr>
            <p:nvPr/>
          </p:nvSpPr>
          <p:spPr bwMode="auto">
            <a:xfrm>
              <a:off x="1882" y="2976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3" name="Line 38"/>
            <p:cNvSpPr>
              <a:spLocks noChangeShapeType="1"/>
            </p:cNvSpPr>
            <p:nvPr/>
          </p:nvSpPr>
          <p:spPr bwMode="auto">
            <a:xfrm flipH="1">
              <a:off x="2562" y="1751"/>
              <a:ext cx="1" cy="40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Line 39"/>
            <p:cNvSpPr>
              <a:spLocks noChangeShapeType="1"/>
            </p:cNvSpPr>
            <p:nvPr/>
          </p:nvSpPr>
          <p:spPr bwMode="auto">
            <a:xfrm flipH="1" flipV="1">
              <a:off x="2562" y="2523"/>
              <a:ext cx="1" cy="453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5" name="Oval 40" descr="斜纹布"/>
            <p:cNvSpPr>
              <a:spLocks noChangeArrowheads="1"/>
            </p:cNvSpPr>
            <p:nvPr/>
          </p:nvSpPr>
          <p:spPr bwMode="auto">
            <a:xfrm>
              <a:off x="1792" y="1706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49176" name="Text Box 41" descr="斜纹布"/>
            <p:cNvSpPr txBox="1">
              <a:spLocks noChangeArrowheads="1"/>
            </p:cNvSpPr>
            <p:nvPr/>
          </p:nvSpPr>
          <p:spPr bwMode="auto">
            <a:xfrm>
              <a:off x="2154" y="1797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9177" name="Text Box 42" descr="斜纹布"/>
            <p:cNvSpPr txBox="1">
              <a:spLocks noChangeArrowheads="1"/>
            </p:cNvSpPr>
            <p:nvPr/>
          </p:nvSpPr>
          <p:spPr bwMode="auto">
            <a:xfrm>
              <a:off x="1701" y="216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9178" name="Text Box 43" descr="斜纹布"/>
            <p:cNvSpPr txBox="1">
              <a:spLocks noChangeArrowheads="1"/>
            </p:cNvSpPr>
            <p:nvPr/>
          </p:nvSpPr>
          <p:spPr bwMode="auto">
            <a:xfrm>
              <a:off x="1792" y="170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9179" name="Text Box 44" descr="斜纹布"/>
            <p:cNvSpPr txBox="1">
              <a:spLocks noChangeArrowheads="1"/>
            </p:cNvSpPr>
            <p:nvPr/>
          </p:nvSpPr>
          <p:spPr bwMode="auto">
            <a:xfrm>
              <a:off x="1792" y="2657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9180" name="Line 45"/>
            <p:cNvSpPr>
              <a:spLocks noChangeShapeType="1"/>
            </p:cNvSpPr>
            <p:nvPr/>
          </p:nvSpPr>
          <p:spPr bwMode="auto">
            <a:xfrm>
              <a:off x="2472" y="1842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1" name="Text Box 46" descr="斜纹布"/>
            <p:cNvSpPr txBox="1">
              <a:spLocks noChangeArrowheads="1"/>
            </p:cNvSpPr>
            <p:nvPr/>
          </p:nvSpPr>
          <p:spPr bwMode="auto">
            <a:xfrm>
              <a:off x="2200" y="220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9182" name="Oval 47" descr="斜纹布"/>
            <p:cNvSpPr>
              <a:spLocks noChangeArrowheads="1"/>
            </p:cNvSpPr>
            <p:nvPr/>
          </p:nvSpPr>
          <p:spPr bwMode="auto">
            <a:xfrm>
              <a:off x="1792" y="2930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grpSp>
          <p:nvGrpSpPr>
            <p:cNvPr id="49183" name="Group 48"/>
            <p:cNvGrpSpPr/>
            <p:nvPr/>
          </p:nvGrpSpPr>
          <p:grpSpPr bwMode="auto">
            <a:xfrm>
              <a:off x="2562" y="2160"/>
              <a:ext cx="91" cy="363"/>
              <a:chOff x="2744" y="2931"/>
              <a:chExt cx="57" cy="283"/>
            </a:xfrm>
          </p:grpSpPr>
          <p:sp>
            <p:nvSpPr>
              <p:cNvPr id="49184" name="Arc 49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185" name="Arc 50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186" name="Arc 51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52"/>
          <p:cNvGrpSpPr/>
          <p:nvPr/>
        </p:nvGrpSpPr>
        <p:grpSpPr bwMode="auto">
          <a:xfrm>
            <a:off x="6272213" y="1916113"/>
            <a:ext cx="1223962" cy="647700"/>
            <a:chOff x="3470" y="2840"/>
            <a:chExt cx="771" cy="408"/>
          </a:xfrm>
        </p:grpSpPr>
        <p:sp>
          <p:nvSpPr>
            <p:cNvPr id="49169" name="Line 53"/>
            <p:cNvSpPr>
              <a:spLocks noChangeShapeType="1"/>
            </p:cNvSpPr>
            <p:nvPr/>
          </p:nvSpPr>
          <p:spPr bwMode="auto">
            <a:xfrm>
              <a:off x="3605" y="3248"/>
              <a:ext cx="545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0" name="Text Box 54" descr="斜纹布"/>
            <p:cNvSpPr txBox="1">
              <a:spLocks noChangeArrowheads="1"/>
            </p:cNvSpPr>
            <p:nvPr/>
          </p:nvSpPr>
          <p:spPr bwMode="auto">
            <a:xfrm>
              <a:off x="3470" y="2840"/>
              <a:ext cx="771" cy="28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等效</a:t>
              </a:r>
              <a:endPara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499767" name="Object 3"/>
          <p:cNvGraphicFramePr>
            <a:graphicFrameLocks noChangeAspect="1"/>
          </p:cNvGraphicFramePr>
          <p:nvPr/>
        </p:nvGraphicFramePr>
        <p:xfrm>
          <a:off x="871538" y="3213100"/>
          <a:ext cx="295116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公式" r:id="rId6" imgW="1071245" imgH="426720" progId="Equation.3">
                  <p:embed/>
                </p:oleObj>
              </mc:Choice>
              <mc:Fallback>
                <p:oleObj name="公式" r:id="rId6" imgW="1071245" imgH="426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3213100"/>
                        <a:ext cx="2951162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9768" name="Object 4"/>
          <p:cNvGraphicFramePr>
            <a:graphicFrameLocks noChangeAspect="1"/>
          </p:cNvGraphicFramePr>
          <p:nvPr/>
        </p:nvGraphicFramePr>
        <p:xfrm>
          <a:off x="584200" y="4076700"/>
          <a:ext cx="546735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公式" r:id="rId8" imgW="1941830" imgH="474345" progId="Equation.3">
                  <p:embed/>
                </p:oleObj>
              </mc:Choice>
              <mc:Fallback>
                <p:oleObj name="公式" r:id="rId8" imgW="1941830" imgH="47434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4076700"/>
                        <a:ext cx="546735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9769" name="Object 5"/>
          <p:cNvGraphicFramePr>
            <a:graphicFrameLocks noChangeAspect="1"/>
          </p:cNvGraphicFramePr>
          <p:nvPr/>
        </p:nvGraphicFramePr>
        <p:xfrm>
          <a:off x="6129338" y="4221163"/>
          <a:ext cx="2573337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公式" r:id="rId10" imgW="897255" imgH="374650" progId="Equation.3">
                  <p:embed/>
                </p:oleObj>
              </mc:Choice>
              <mc:Fallback>
                <p:oleObj name="公式" r:id="rId10" imgW="897255" imgH="3746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338" y="4221163"/>
                        <a:ext cx="2573337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9770" name="Object 6"/>
          <p:cNvGraphicFramePr>
            <a:graphicFrameLocks noChangeAspect="1"/>
          </p:cNvGraphicFramePr>
          <p:nvPr/>
        </p:nvGraphicFramePr>
        <p:xfrm>
          <a:off x="2120107" y="5608836"/>
          <a:ext cx="4175125" cy="1145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公式" r:id="rId12" imgW="1659255" imgH="474345" progId="Equation.3">
                  <p:embed/>
                </p:oleObj>
              </mc:Choice>
              <mc:Fallback>
                <p:oleObj name="公式" r:id="rId12" imgW="1659255" imgH="47434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107" y="5608836"/>
                        <a:ext cx="4175125" cy="114577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99FF"/>
                          </a:gs>
                          <a:gs pos="50000">
                            <a:schemeClr val="tx2"/>
                          </a:gs>
                          <a:gs pos="100000">
                            <a:srgbClr val="0099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9771" name="Text Box 59"/>
          <p:cNvSpPr txBox="1">
            <a:spLocks noChangeArrowheads="1"/>
          </p:cNvSpPr>
          <p:nvPr/>
        </p:nvSpPr>
        <p:spPr bwMode="auto">
          <a:xfrm>
            <a:off x="655638" y="836613"/>
            <a:ext cx="4032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2.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电感的并联</a:t>
            </a:r>
            <a:endParaRPr kumimoji="1" lang="zh-CN" altLang="en-US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99772" name="Text Box 60"/>
          <p:cNvSpPr txBox="1">
            <a:spLocks noChangeArrowheads="1"/>
          </p:cNvSpPr>
          <p:nvPr/>
        </p:nvSpPr>
        <p:spPr bwMode="auto">
          <a:xfrm>
            <a:off x="728663" y="1543050"/>
            <a:ext cx="2663825" cy="547688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等效电感</a:t>
            </a:r>
            <a:endParaRPr kumimoji="1" lang="zh-CN" altLang="en-US" sz="280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4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65" name="Object 2"/>
          <p:cNvGraphicFramePr>
            <a:graphicFrameLocks noChangeAspect="1"/>
          </p:cNvGraphicFramePr>
          <p:nvPr/>
        </p:nvGraphicFramePr>
        <p:xfrm>
          <a:off x="6687345" y="105230"/>
          <a:ext cx="2177256" cy="866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公式" r:id="rId14" imgW="1976755" imgH="775335" progId="Equation.3">
                  <p:embed/>
                </p:oleObj>
              </mc:Choice>
              <mc:Fallback>
                <p:oleObj name="公式" r:id="rId14" imgW="1976755" imgH="77533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7345" y="105230"/>
                        <a:ext cx="2177256" cy="86647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prstDash val="dash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58"/>
          <p:cNvSpPr txBox="1">
            <a:spLocks noChangeArrowheads="1"/>
          </p:cNvSpPr>
          <p:nvPr/>
        </p:nvSpPr>
        <p:spPr bwMode="auto">
          <a:xfrm>
            <a:off x="6544280" y="5950892"/>
            <a:ext cx="2049840" cy="461665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None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类似电阻并联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0738" name="Object 2"/>
          <p:cNvGraphicFramePr>
            <a:graphicFrameLocks noChangeAspect="1"/>
          </p:cNvGraphicFramePr>
          <p:nvPr/>
        </p:nvGraphicFramePr>
        <p:xfrm>
          <a:off x="1514476" y="3830168"/>
          <a:ext cx="26384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公式" r:id="rId1" imgW="927735" imgH="265430" progId="Equation.3">
                  <p:embed/>
                </p:oleObj>
              </mc:Choice>
              <mc:Fallback>
                <p:oleObj name="公式" r:id="rId1" imgW="927735" imgH="2654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6" y="3830168"/>
                        <a:ext cx="2638425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0745" name="Object 3"/>
          <p:cNvGraphicFramePr>
            <a:graphicFrameLocks noChangeAspect="1"/>
          </p:cNvGraphicFramePr>
          <p:nvPr/>
        </p:nvGraphicFramePr>
        <p:xfrm>
          <a:off x="1549400" y="4520375"/>
          <a:ext cx="5040313" cy="1027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公式" r:id="rId3" imgW="2028825" imgH="426720" progId="Equation.3">
                  <p:embed/>
                </p:oleObj>
              </mc:Choice>
              <mc:Fallback>
                <p:oleObj name="公式" r:id="rId3" imgW="2028825" imgH="426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4520375"/>
                        <a:ext cx="5040313" cy="1027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0746" name="Object 4"/>
          <p:cNvGraphicFramePr>
            <a:graphicFrameLocks noChangeAspect="1"/>
          </p:cNvGraphicFramePr>
          <p:nvPr/>
        </p:nvGraphicFramePr>
        <p:xfrm>
          <a:off x="1549400" y="5672901"/>
          <a:ext cx="5181600" cy="1032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公式" r:id="rId5" imgW="2077085" imgH="426720" progId="Equation.3">
                  <p:embed/>
                </p:oleObj>
              </mc:Choice>
              <mc:Fallback>
                <p:oleObj name="公式" r:id="rId5" imgW="2077085" imgH="426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5672901"/>
                        <a:ext cx="5181600" cy="10326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3" name="Group 11"/>
          <p:cNvGrpSpPr/>
          <p:nvPr/>
        </p:nvGrpSpPr>
        <p:grpSpPr bwMode="auto">
          <a:xfrm>
            <a:off x="1622425" y="1520825"/>
            <a:ext cx="2449513" cy="2089150"/>
            <a:chOff x="3923" y="981"/>
            <a:chExt cx="1543" cy="1316"/>
          </a:xfrm>
        </p:grpSpPr>
        <p:sp>
          <p:nvSpPr>
            <p:cNvPr id="50208" name="Line 12"/>
            <p:cNvSpPr>
              <a:spLocks noChangeShapeType="1"/>
            </p:cNvSpPr>
            <p:nvPr/>
          </p:nvSpPr>
          <p:spPr bwMode="auto">
            <a:xfrm>
              <a:off x="4104" y="1027"/>
              <a:ext cx="127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09" name="Line 13"/>
            <p:cNvSpPr>
              <a:spLocks noChangeShapeType="1"/>
            </p:cNvSpPr>
            <p:nvPr/>
          </p:nvSpPr>
          <p:spPr bwMode="auto">
            <a:xfrm>
              <a:off x="4104" y="2251"/>
              <a:ext cx="127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0" name="Line 14"/>
            <p:cNvSpPr>
              <a:spLocks noChangeShapeType="1"/>
            </p:cNvSpPr>
            <p:nvPr/>
          </p:nvSpPr>
          <p:spPr bwMode="auto">
            <a:xfrm flipH="1">
              <a:off x="4784" y="1026"/>
              <a:ext cx="1" cy="40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1" name="Line 15"/>
            <p:cNvSpPr>
              <a:spLocks noChangeShapeType="1"/>
            </p:cNvSpPr>
            <p:nvPr/>
          </p:nvSpPr>
          <p:spPr bwMode="auto">
            <a:xfrm flipH="1" flipV="1">
              <a:off x="4784" y="1798"/>
              <a:ext cx="1" cy="453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2" name="Oval 16" descr="斜纹布"/>
            <p:cNvSpPr>
              <a:spLocks noChangeArrowheads="1"/>
            </p:cNvSpPr>
            <p:nvPr/>
          </p:nvSpPr>
          <p:spPr bwMode="auto">
            <a:xfrm>
              <a:off x="4014" y="981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0213" name="Text Box 17" descr="斜纹布"/>
            <p:cNvSpPr txBox="1">
              <a:spLocks noChangeArrowheads="1"/>
            </p:cNvSpPr>
            <p:nvPr/>
          </p:nvSpPr>
          <p:spPr bwMode="auto">
            <a:xfrm>
              <a:off x="3923" y="143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214" name="Text Box 18" descr="斜纹布"/>
            <p:cNvSpPr txBox="1">
              <a:spLocks noChangeArrowheads="1"/>
            </p:cNvSpPr>
            <p:nvPr/>
          </p:nvSpPr>
          <p:spPr bwMode="auto">
            <a:xfrm>
              <a:off x="4014" y="981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0215" name="Text Box 19" descr="斜纹布"/>
            <p:cNvSpPr txBox="1">
              <a:spLocks noChangeArrowheads="1"/>
            </p:cNvSpPr>
            <p:nvPr/>
          </p:nvSpPr>
          <p:spPr bwMode="auto">
            <a:xfrm>
              <a:off x="4014" y="1932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0216" name="Line 20"/>
            <p:cNvSpPr>
              <a:spLocks noChangeShapeType="1"/>
            </p:cNvSpPr>
            <p:nvPr/>
          </p:nvSpPr>
          <p:spPr bwMode="auto">
            <a:xfrm>
              <a:off x="4694" y="1117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7" name="Text Box 21" descr="斜纹布"/>
            <p:cNvSpPr txBox="1">
              <a:spLocks noChangeArrowheads="1"/>
            </p:cNvSpPr>
            <p:nvPr/>
          </p:nvSpPr>
          <p:spPr bwMode="auto">
            <a:xfrm>
              <a:off x="4422" y="148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218" name="Oval 22" descr="斜纹布"/>
            <p:cNvSpPr>
              <a:spLocks noChangeArrowheads="1"/>
            </p:cNvSpPr>
            <p:nvPr/>
          </p:nvSpPr>
          <p:spPr bwMode="auto">
            <a:xfrm>
              <a:off x="4014" y="2205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grpSp>
          <p:nvGrpSpPr>
            <p:cNvPr id="50219" name="Group 23"/>
            <p:cNvGrpSpPr/>
            <p:nvPr/>
          </p:nvGrpSpPr>
          <p:grpSpPr bwMode="auto">
            <a:xfrm>
              <a:off x="4784" y="1435"/>
              <a:ext cx="91" cy="363"/>
              <a:chOff x="2744" y="2931"/>
              <a:chExt cx="57" cy="283"/>
            </a:xfrm>
          </p:grpSpPr>
          <p:sp>
            <p:nvSpPr>
              <p:cNvPr id="50230" name="Arc 24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231" name="Arc 25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232" name="Arc 26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0220" name="Line 27"/>
            <p:cNvSpPr>
              <a:spLocks noChangeShapeType="1"/>
            </p:cNvSpPr>
            <p:nvPr/>
          </p:nvSpPr>
          <p:spPr bwMode="auto">
            <a:xfrm flipH="1">
              <a:off x="5374" y="1026"/>
              <a:ext cx="1" cy="40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21" name="Line 28"/>
            <p:cNvSpPr>
              <a:spLocks noChangeShapeType="1"/>
            </p:cNvSpPr>
            <p:nvPr/>
          </p:nvSpPr>
          <p:spPr bwMode="auto">
            <a:xfrm flipH="1" flipV="1">
              <a:off x="5374" y="1798"/>
              <a:ext cx="1" cy="453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22" name="Line 29"/>
            <p:cNvSpPr>
              <a:spLocks noChangeShapeType="1"/>
            </p:cNvSpPr>
            <p:nvPr/>
          </p:nvSpPr>
          <p:spPr bwMode="auto">
            <a:xfrm>
              <a:off x="5284" y="1117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0223" name="Group 30"/>
            <p:cNvGrpSpPr/>
            <p:nvPr/>
          </p:nvGrpSpPr>
          <p:grpSpPr bwMode="auto">
            <a:xfrm>
              <a:off x="5374" y="1435"/>
              <a:ext cx="91" cy="363"/>
              <a:chOff x="2744" y="2931"/>
              <a:chExt cx="57" cy="283"/>
            </a:xfrm>
          </p:grpSpPr>
          <p:sp>
            <p:nvSpPr>
              <p:cNvPr id="50227" name="Arc 31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228" name="Arc 32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229" name="Arc 33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0224" name="Text Box 34" descr="斜纹布"/>
            <p:cNvSpPr txBox="1">
              <a:spLocks noChangeArrowheads="1"/>
            </p:cNvSpPr>
            <p:nvPr/>
          </p:nvSpPr>
          <p:spPr bwMode="auto">
            <a:xfrm>
              <a:off x="5012" y="148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225" name="Text Box 35" descr="斜纹布"/>
            <p:cNvSpPr txBox="1">
              <a:spLocks noChangeArrowheads="1"/>
            </p:cNvSpPr>
            <p:nvPr/>
          </p:nvSpPr>
          <p:spPr bwMode="auto">
            <a:xfrm>
              <a:off x="4921" y="1026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226" name="Text Box 36" descr="斜纹布"/>
            <p:cNvSpPr txBox="1">
              <a:spLocks noChangeArrowheads="1"/>
            </p:cNvSpPr>
            <p:nvPr/>
          </p:nvSpPr>
          <p:spPr bwMode="auto">
            <a:xfrm>
              <a:off x="4332" y="1026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50184" name="Group 37"/>
          <p:cNvGrpSpPr/>
          <p:nvPr/>
        </p:nvGrpSpPr>
        <p:grpSpPr bwMode="auto">
          <a:xfrm>
            <a:off x="5365750" y="1520825"/>
            <a:ext cx="1512888" cy="2089150"/>
            <a:chOff x="1701" y="1706"/>
            <a:chExt cx="953" cy="1316"/>
          </a:xfrm>
        </p:grpSpPr>
        <p:sp>
          <p:nvSpPr>
            <p:cNvPr id="50192" name="Line 38"/>
            <p:cNvSpPr>
              <a:spLocks noChangeShapeType="1"/>
            </p:cNvSpPr>
            <p:nvPr/>
          </p:nvSpPr>
          <p:spPr bwMode="auto">
            <a:xfrm>
              <a:off x="1882" y="1752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3" name="Line 39"/>
            <p:cNvSpPr>
              <a:spLocks noChangeShapeType="1"/>
            </p:cNvSpPr>
            <p:nvPr/>
          </p:nvSpPr>
          <p:spPr bwMode="auto">
            <a:xfrm>
              <a:off x="1882" y="2976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4" name="Line 40"/>
            <p:cNvSpPr>
              <a:spLocks noChangeShapeType="1"/>
            </p:cNvSpPr>
            <p:nvPr/>
          </p:nvSpPr>
          <p:spPr bwMode="auto">
            <a:xfrm flipH="1">
              <a:off x="2562" y="1751"/>
              <a:ext cx="1" cy="40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5" name="Line 41"/>
            <p:cNvSpPr>
              <a:spLocks noChangeShapeType="1"/>
            </p:cNvSpPr>
            <p:nvPr/>
          </p:nvSpPr>
          <p:spPr bwMode="auto">
            <a:xfrm flipH="1" flipV="1">
              <a:off x="2562" y="2523"/>
              <a:ext cx="1" cy="453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6" name="Oval 42" descr="斜纹布"/>
            <p:cNvSpPr>
              <a:spLocks noChangeArrowheads="1"/>
            </p:cNvSpPr>
            <p:nvPr/>
          </p:nvSpPr>
          <p:spPr bwMode="auto">
            <a:xfrm>
              <a:off x="1792" y="1706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0197" name="Text Box 43" descr="斜纹布"/>
            <p:cNvSpPr txBox="1">
              <a:spLocks noChangeArrowheads="1"/>
            </p:cNvSpPr>
            <p:nvPr/>
          </p:nvSpPr>
          <p:spPr bwMode="auto">
            <a:xfrm>
              <a:off x="2154" y="1797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198" name="Text Box 44" descr="斜纹布"/>
            <p:cNvSpPr txBox="1">
              <a:spLocks noChangeArrowheads="1"/>
            </p:cNvSpPr>
            <p:nvPr/>
          </p:nvSpPr>
          <p:spPr bwMode="auto">
            <a:xfrm>
              <a:off x="1701" y="216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199" name="Text Box 45" descr="斜纹布"/>
            <p:cNvSpPr txBox="1">
              <a:spLocks noChangeArrowheads="1"/>
            </p:cNvSpPr>
            <p:nvPr/>
          </p:nvSpPr>
          <p:spPr bwMode="auto">
            <a:xfrm>
              <a:off x="1792" y="170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0200" name="Text Box 46" descr="斜纹布"/>
            <p:cNvSpPr txBox="1">
              <a:spLocks noChangeArrowheads="1"/>
            </p:cNvSpPr>
            <p:nvPr/>
          </p:nvSpPr>
          <p:spPr bwMode="auto">
            <a:xfrm>
              <a:off x="1792" y="2657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0201" name="Line 47"/>
            <p:cNvSpPr>
              <a:spLocks noChangeShapeType="1"/>
            </p:cNvSpPr>
            <p:nvPr/>
          </p:nvSpPr>
          <p:spPr bwMode="auto">
            <a:xfrm>
              <a:off x="2472" y="1842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02" name="Text Box 48" descr="斜纹布"/>
            <p:cNvSpPr txBox="1">
              <a:spLocks noChangeArrowheads="1"/>
            </p:cNvSpPr>
            <p:nvPr/>
          </p:nvSpPr>
          <p:spPr bwMode="auto">
            <a:xfrm>
              <a:off x="2200" y="220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203" name="Oval 49" descr="斜纹布"/>
            <p:cNvSpPr>
              <a:spLocks noChangeArrowheads="1"/>
            </p:cNvSpPr>
            <p:nvPr/>
          </p:nvSpPr>
          <p:spPr bwMode="auto">
            <a:xfrm>
              <a:off x="1792" y="2930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grpSp>
          <p:nvGrpSpPr>
            <p:cNvPr id="50204" name="Group 50"/>
            <p:cNvGrpSpPr/>
            <p:nvPr/>
          </p:nvGrpSpPr>
          <p:grpSpPr bwMode="auto">
            <a:xfrm>
              <a:off x="2562" y="2160"/>
              <a:ext cx="91" cy="363"/>
              <a:chOff x="2744" y="2931"/>
              <a:chExt cx="57" cy="283"/>
            </a:xfrm>
          </p:grpSpPr>
          <p:sp>
            <p:nvSpPr>
              <p:cNvPr id="50205" name="Arc 51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206" name="Arc 52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207" name="Arc 53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0185" name="Group 54"/>
          <p:cNvGrpSpPr/>
          <p:nvPr/>
        </p:nvGrpSpPr>
        <p:grpSpPr bwMode="auto">
          <a:xfrm>
            <a:off x="4141788" y="2097088"/>
            <a:ext cx="1223962" cy="647700"/>
            <a:chOff x="3470" y="2840"/>
            <a:chExt cx="771" cy="408"/>
          </a:xfrm>
        </p:grpSpPr>
        <p:sp>
          <p:nvSpPr>
            <p:cNvPr id="50190" name="Line 55"/>
            <p:cNvSpPr>
              <a:spLocks noChangeShapeType="1"/>
            </p:cNvSpPr>
            <p:nvPr/>
          </p:nvSpPr>
          <p:spPr bwMode="auto">
            <a:xfrm>
              <a:off x="3605" y="3248"/>
              <a:ext cx="545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1" name="Text Box 56" descr="斜纹布"/>
            <p:cNvSpPr txBox="1">
              <a:spLocks noChangeArrowheads="1"/>
            </p:cNvSpPr>
            <p:nvPr/>
          </p:nvSpPr>
          <p:spPr bwMode="auto">
            <a:xfrm>
              <a:off x="3470" y="2840"/>
              <a:ext cx="771" cy="28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7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8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9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等效</a:t>
              </a:r>
              <a:endPara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500793" name="Text Box 57"/>
          <p:cNvSpPr txBox="1">
            <a:spLocks noChangeArrowheads="1"/>
          </p:cNvSpPr>
          <p:nvPr/>
        </p:nvSpPr>
        <p:spPr bwMode="auto">
          <a:xfrm>
            <a:off x="400050" y="808147"/>
            <a:ext cx="3311525" cy="547687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8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并联电感的分流</a:t>
            </a:r>
            <a:endParaRPr kumimoji="1" lang="zh-CN" altLang="en-US" sz="2800" dirty="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2" name="Text Box 58"/>
          <p:cNvSpPr txBox="1">
            <a:spLocks noChangeArrowheads="1"/>
          </p:cNvSpPr>
          <p:nvPr/>
        </p:nvSpPr>
        <p:spPr bwMode="auto">
          <a:xfrm>
            <a:off x="7255239" y="5472846"/>
            <a:ext cx="1802567" cy="400110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7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8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9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类似电阻并联</a:t>
            </a:r>
            <a:endParaRPr kumimoji="1" lang="zh-CN" altLang="en-US" sz="20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4" name="Object 2"/>
          <p:cNvGraphicFramePr>
            <a:graphicFrameLocks noChangeAspect="1"/>
          </p:cNvGraphicFramePr>
          <p:nvPr/>
        </p:nvGraphicFramePr>
        <p:xfrm>
          <a:off x="6731000" y="122542"/>
          <a:ext cx="2177256" cy="866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公式" r:id="rId10" imgW="1976755" imgH="775335" progId="Equation.3">
                  <p:embed/>
                </p:oleObj>
              </mc:Choice>
              <mc:Fallback>
                <p:oleObj name="公式" r:id="rId10" imgW="1976755" imgH="77533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122542"/>
                        <a:ext cx="2177256" cy="86647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prstDash val="dash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6"/>
          <p:cNvGraphicFramePr>
            <a:graphicFrameLocks noChangeAspect="1"/>
          </p:cNvGraphicFramePr>
          <p:nvPr/>
        </p:nvGraphicFramePr>
        <p:xfrm>
          <a:off x="6934208" y="4343916"/>
          <a:ext cx="2120423" cy="581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公式" r:id="rId12" imgW="1659255" imgH="474345" progId="Equation.3">
                  <p:embed/>
                </p:oleObj>
              </mc:Choice>
              <mc:Fallback>
                <p:oleObj name="公式" r:id="rId12" imgW="1659255" imgH="47434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8" y="4343916"/>
                        <a:ext cx="2120423" cy="58190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99FF"/>
                          </a:gs>
                          <a:gs pos="50000">
                            <a:schemeClr val="tx2"/>
                          </a:gs>
                          <a:gs pos="100000">
                            <a:srgbClr val="0099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55" name="Text Box 63"/>
          <p:cNvSpPr txBox="1">
            <a:spLocks noChangeArrowheads="1"/>
          </p:cNvSpPr>
          <p:nvPr/>
        </p:nvSpPr>
        <p:spPr bwMode="auto">
          <a:xfrm>
            <a:off x="620713" y="915987"/>
            <a:ext cx="3311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>
                <a:latin typeface="楷体_GB2312" pitchFamily="49" charset="-122"/>
                <a:ea typeface="楷体_GB2312" pitchFamily="49" charset="-122"/>
              </a:rPr>
              <a:t>3.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电容的串联</a:t>
            </a:r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" name="Group 64"/>
          <p:cNvGrpSpPr/>
          <p:nvPr/>
        </p:nvGrpSpPr>
        <p:grpSpPr bwMode="auto">
          <a:xfrm>
            <a:off x="5516563" y="1349375"/>
            <a:ext cx="2520950" cy="2740025"/>
            <a:chOff x="3379" y="164"/>
            <a:chExt cx="1588" cy="1726"/>
          </a:xfrm>
        </p:grpSpPr>
        <p:sp>
          <p:nvSpPr>
            <p:cNvPr id="51214" name="Line 65"/>
            <p:cNvSpPr>
              <a:spLocks noChangeShapeType="1"/>
            </p:cNvSpPr>
            <p:nvPr/>
          </p:nvSpPr>
          <p:spPr bwMode="auto">
            <a:xfrm>
              <a:off x="3651" y="527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5" name="Line 66"/>
            <p:cNvSpPr>
              <a:spLocks noChangeShapeType="1"/>
            </p:cNvSpPr>
            <p:nvPr/>
          </p:nvSpPr>
          <p:spPr bwMode="auto">
            <a:xfrm>
              <a:off x="3651" y="1752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6" name="Line 67"/>
            <p:cNvSpPr>
              <a:spLocks noChangeShapeType="1"/>
            </p:cNvSpPr>
            <p:nvPr/>
          </p:nvSpPr>
          <p:spPr bwMode="auto">
            <a:xfrm>
              <a:off x="4377" y="527"/>
              <a:ext cx="0" cy="27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7" name="Line 68"/>
            <p:cNvSpPr>
              <a:spLocks noChangeShapeType="1"/>
            </p:cNvSpPr>
            <p:nvPr/>
          </p:nvSpPr>
          <p:spPr bwMode="auto">
            <a:xfrm>
              <a:off x="4377" y="890"/>
              <a:ext cx="0" cy="49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8" name="Line 69"/>
            <p:cNvSpPr>
              <a:spLocks noChangeShapeType="1"/>
            </p:cNvSpPr>
            <p:nvPr/>
          </p:nvSpPr>
          <p:spPr bwMode="auto">
            <a:xfrm flipV="1">
              <a:off x="4377" y="1480"/>
              <a:ext cx="0" cy="27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219" name="Group 70"/>
            <p:cNvGrpSpPr/>
            <p:nvPr/>
          </p:nvGrpSpPr>
          <p:grpSpPr bwMode="auto">
            <a:xfrm>
              <a:off x="4241" y="799"/>
              <a:ext cx="318" cy="90"/>
              <a:chOff x="4059" y="1117"/>
              <a:chExt cx="318" cy="90"/>
            </a:xfrm>
          </p:grpSpPr>
          <p:sp>
            <p:nvSpPr>
              <p:cNvPr id="51237" name="Line 71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38" name="Line 72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1220" name="Group 73"/>
            <p:cNvGrpSpPr/>
            <p:nvPr/>
          </p:nvGrpSpPr>
          <p:grpSpPr bwMode="auto">
            <a:xfrm>
              <a:off x="4241" y="1389"/>
              <a:ext cx="318" cy="90"/>
              <a:chOff x="4059" y="1117"/>
              <a:chExt cx="318" cy="90"/>
            </a:xfrm>
          </p:grpSpPr>
          <p:sp>
            <p:nvSpPr>
              <p:cNvPr id="51235" name="Line 74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36" name="Line 75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21" name="Oval 76" descr="斜纹布"/>
            <p:cNvSpPr>
              <a:spLocks noChangeArrowheads="1"/>
            </p:cNvSpPr>
            <p:nvPr/>
          </p:nvSpPr>
          <p:spPr bwMode="auto">
            <a:xfrm>
              <a:off x="3560" y="482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1222" name="Oval 77" descr="斜纹布"/>
            <p:cNvSpPr>
              <a:spLocks noChangeArrowheads="1"/>
            </p:cNvSpPr>
            <p:nvPr/>
          </p:nvSpPr>
          <p:spPr bwMode="auto">
            <a:xfrm>
              <a:off x="3560" y="1706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1223" name="Text Box 78" descr="斜纹布"/>
            <p:cNvSpPr txBox="1">
              <a:spLocks noChangeArrowheads="1"/>
            </p:cNvSpPr>
            <p:nvPr/>
          </p:nvSpPr>
          <p:spPr bwMode="auto">
            <a:xfrm>
              <a:off x="4513" y="66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1224" name="Text Box 79" descr="斜纹布"/>
            <p:cNvSpPr txBox="1">
              <a:spLocks noChangeArrowheads="1"/>
            </p:cNvSpPr>
            <p:nvPr/>
          </p:nvSpPr>
          <p:spPr bwMode="auto">
            <a:xfrm>
              <a:off x="3379" y="93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1225" name="Text Box 80" descr="斜纹布"/>
            <p:cNvSpPr txBox="1">
              <a:spLocks noChangeArrowheads="1"/>
            </p:cNvSpPr>
            <p:nvPr/>
          </p:nvSpPr>
          <p:spPr bwMode="auto">
            <a:xfrm>
              <a:off x="3878" y="125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1226" name="Text Box 81" descr="斜纹布"/>
            <p:cNvSpPr txBox="1">
              <a:spLocks noChangeArrowheads="1"/>
            </p:cNvSpPr>
            <p:nvPr/>
          </p:nvSpPr>
          <p:spPr bwMode="auto">
            <a:xfrm>
              <a:off x="3833" y="66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1227" name="Text Box 82" descr="斜纹布"/>
            <p:cNvSpPr txBox="1">
              <a:spLocks noChangeArrowheads="1"/>
            </p:cNvSpPr>
            <p:nvPr/>
          </p:nvSpPr>
          <p:spPr bwMode="auto">
            <a:xfrm>
              <a:off x="4513" y="125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1228" name="Line 83"/>
            <p:cNvSpPr>
              <a:spLocks noChangeShapeType="1"/>
            </p:cNvSpPr>
            <p:nvPr/>
          </p:nvSpPr>
          <p:spPr bwMode="auto">
            <a:xfrm>
              <a:off x="3742" y="482"/>
              <a:ext cx="317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9" name="Text Box 84" descr="斜纹布"/>
            <p:cNvSpPr txBox="1">
              <a:spLocks noChangeArrowheads="1"/>
            </p:cNvSpPr>
            <p:nvPr/>
          </p:nvSpPr>
          <p:spPr bwMode="auto">
            <a:xfrm>
              <a:off x="4558" y="102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1230" name="Text Box 85" descr="斜纹布"/>
            <p:cNvSpPr txBox="1">
              <a:spLocks noChangeArrowheads="1"/>
            </p:cNvSpPr>
            <p:nvPr/>
          </p:nvSpPr>
          <p:spPr bwMode="auto">
            <a:xfrm>
              <a:off x="4558" y="43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1231" name="Text Box 86" descr="斜纹布"/>
            <p:cNvSpPr txBox="1">
              <a:spLocks noChangeArrowheads="1"/>
            </p:cNvSpPr>
            <p:nvPr/>
          </p:nvSpPr>
          <p:spPr bwMode="auto">
            <a:xfrm>
              <a:off x="3515" y="482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1232" name="Text Box 87" descr="斜纹布"/>
            <p:cNvSpPr txBox="1">
              <a:spLocks noChangeArrowheads="1"/>
            </p:cNvSpPr>
            <p:nvPr/>
          </p:nvSpPr>
          <p:spPr bwMode="auto">
            <a:xfrm>
              <a:off x="4558" y="888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1233" name="Text Box 88" descr="斜纹布"/>
            <p:cNvSpPr txBox="1">
              <a:spLocks noChangeArrowheads="1"/>
            </p:cNvSpPr>
            <p:nvPr/>
          </p:nvSpPr>
          <p:spPr bwMode="auto">
            <a:xfrm>
              <a:off x="4558" y="1525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1234" name="Text Box 89" descr="斜纹布"/>
            <p:cNvSpPr txBox="1">
              <a:spLocks noChangeArrowheads="1"/>
            </p:cNvSpPr>
            <p:nvPr/>
          </p:nvSpPr>
          <p:spPr bwMode="auto">
            <a:xfrm>
              <a:off x="3651" y="16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494682" name="Object 90"/>
          <p:cNvGraphicFramePr>
            <a:graphicFrameLocks noChangeAspect="1"/>
          </p:cNvGraphicFramePr>
          <p:nvPr/>
        </p:nvGraphicFramePr>
        <p:xfrm>
          <a:off x="1123950" y="2500312"/>
          <a:ext cx="27352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公式" r:id="rId4" imgW="1066800" imgH="426720" progId="Equation.3">
                  <p:embed/>
                </p:oleObj>
              </mc:Choice>
              <mc:Fallback>
                <p:oleObj name="公式" r:id="rId4" imgW="1066800" imgH="426720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2500312"/>
                        <a:ext cx="2735263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4683" name="Object 91"/>
          <p:cNvGraphicFramePr>
            <a:graphicFrameLocks noChangeAspect="1"/>
          </p:cNvGraphicFramePr>
          <p:nvPr/>
        </p:nvGraphicFramePr>
        <p:xfrm>
          <a:off x="1052513" y="3508375"/>
          <a:ext cx="3024187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公式" r:id="rId6" imgW="1101725" imgH="426720" progId="Equation.3">
                  <p:embed/>
                </p:oleObj>
              </mc:Choice>
              <mc:Fallback>
                <p:oleObj name="公式" r:id="rId6" imgW="1101725" imgH="426720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3508375"/>
                        <a:ext cx="3024187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4684" name="Object 92"/>
          <p:cNvGraphicFramePr>
            <a:graphicFrameLocks noChangeAspect="1"/>
          </p:cNvGraphicFramePr>
          <p:nvPr/>
        </p:nvGraphicFramePr>
        <p:xfrm>
          <a:off x="979488" y="4445000"/>
          <a:ext cx="5689600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公式" r:id="rId8" imgW="2028825" imgH="426720" progId="Equation.3">
                  <p:embed/>
                </p:oleObj>
              </mc:Choice>
              <mc:Fallback>
                <p:oleObj name="公式" r:id="rId8" imgW="2028825" imgH="42672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4445000"/>
                        <a:ext cx="5689600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4685" name="Object 93"/>
          <p:cNvGraphicFramePr>
            <a:graphicFrameLocks noChangeAspect="1"/>
          </p:cNvGraphicFramePr>
          <p:nvPr/>
        </p:nvGraphicFramePr>
        <p:xfrm>
          <a:off x="1123950" y="5453062"/>
          <a:ext cx="230505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公式" r:id="rId10" imgW="879475" imgH="391795" progId="Equation.3">
                  <p:embed/>
                </p:oleObj>
              </mc:Choice>
              <mc:Fallback>
                <p:oleObj name="公式" r:id="rId10" imgW="879475" imgH="391795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5453062"/>
                        <a:ext cx="230505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4686" name="Text Box 94"/>
          <p:cNvSpPr txBox="1">
            <a:spLocks noChangeArrowheads="1"/>
          </p:cNvSpPr>
          <p:nvPr/>
        </p:nvSpPr>
        <p:spPr bwMode="auto">
          <a:xfrm>
            <a:off x="762001" y="1847274"/>
            <a:ext cx="2520950" cy="547688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等效电容</a:t>
            </a:r>
            <a:endParaRPr kumimoji="1" lang="zh-CN" altLang="en-US" sz="280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bject 2"/>
              <p:cNvSpPr txBox="1"/>
              <p:nvPr/>
            </p:nvSpPr>
            <p:spPr bwMode="auto">
              <a:xfrm>
                <a:off x="7443259" y="131763"/>
                <a:ext cx="1472137" cy="9794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3259" y="131763"/>
                <a:ext cx="1472137" cy="979487"/>
              </a:xfrm>
              <a:prstGeom prst="rect">
                <a:avLst/>
              </a:prstGeom>
              <a:blipFill rotWithShape="1">
                <a:blip r:embed="rId12"/>
                <a:stretch>
                  <a:fillRect l="-331" t="-486" r="-302" b="-454"/>
                </a:stretch>
              </a:blipFill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942" name="Object 38"/>
          <p:cNvGraphicFramePr>
            <a:graphicFrameLocks noChangeAspect="1"/>
          </p:cNvGraphicFramePr>
          <p:nvPr/>
        </p:nvGraphicFramePr>
        <p:xfrm>
          <a:off x="3311525" y="4679155"/>
          <a:ext cx="25812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公式" r:id="rId1" imgW="844550" imgH="426720" progId="Equation.3">
                  <p:embed/>
                </p:oleObj>
              </mc:Choice>
              <mc:Fallback>
                <p:oleObj name="公式" r:id="rId1" imgW="844550" imgH="42672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4679155"/>
                        <a:ext cx="2581275" cy="124301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FF"/>
                          </a:gs>
                          <a:gs pos="50000">
                            <a:schemeClr val="tx2"/>
                          </a:gs>
                          <a:gs pos="100000">
                            <a:srgbClr val="99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9"/>
          <p:cNvGrpSpPr/>
          <p:nvPr/>
        </p:nvGrpSpPr>
        <p:grpSpPr bwMode="auto">
          <a:xfrm>
            <a:off x="5795963" y="1557338"/>
            <a:ext cx="2016125" cy="2089150"/>
            <a:chOff x="4195" y="2523"/>
            <a:chExt cx="1270" cy="1316"/>
          </a:xfrm>
        </p:grpSpPr>
        <p:sp>
          <p:nvSpPr>
            <p:cNvPr id="52262" name="Line 40"/>
            <p:cNvSpPr>
              <a:spLocks noChangeShapeType="1"/>
            </p:cNvSpPr>
            <p:nvPr/>
          </p:nvSpPr>
          <p:spPr bwMode="auto">
            <a:xfrm>
              <a:off x="4376" y="2569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3" name="Line 41"/>
            <p:cNvSpPr>
              <a:spLocks noChangeShapeType="1"/>
            </p:cNvSpPr>
            <p:nvPr/>
          </p:nvSpPr>
          <p:spPr bwMode="auto">
            <a:xfrm>
              <a:off x="4376" y="3793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4" name="Line 42"/>
            <p:cNvSpPr>
              <a:spLocks noChangeShapeType="1"/>
            </p:cNvSpPr>
            <p:nvPr/>
          </p:nvSpPr>
          <p:spPr bwMode="auto">
            <a:xfrm>
              <a:off x="5057" y="2568"/>
              <a:ext cx="0" cy="50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5" name="Line 43"/>
            <p:cNvSpPr>
              <a:spLocks noChangeShapeType="1"/>
            </p:cNvSpPr>
            <p:nvPr/>
          </p:nvSpPr>
          <p:spPr bwMode="auto">
            <a:xfrm flipV="1">
              <a:off x="5057" y="3158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2266" name="Group 44"/>
            <p:cNvGrpSpPr/>
            <p:nvPr/>
          </p:nvGrpSpPr>
          <p:grpSpPr bwMode="auto">
            <a:xfrm>
              <a:off x="4921" y="3068"/>
              <a:ext cx="318" cy="90"/>
              <a:chOff x="4059" y="1117"/>
              <a:chExt cx="318" cy="90"/>
            </a:xfrm>
          </p:grpSpPr>
          <p:sp>
            <p:nvSpPr>
              <p:cNvPr id="52275" name="Line 45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76" name="Line 46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2267" name="Oval 47" descr="斜纹布"/>
            <p:cNvSpPr>
              <a:spLocks noChangeArrowheads="1"/>
            </p:cNvSpPr>
            <p:nvPr/>
          </p:nvSpPr>
          <p:spPr bwMode="auto">
            <a:xfrm>
              <a:off x="4286" y="2523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2268" name="Text Box 48" descr="斜纹布"/>
            <p:cNvSpPr txBox="1">
              <a:spLocks noChangeArrowheads="1"/>
            </p:cNvSpPr>
            <p:nvPr/>
          </p:nvSpPr>
          <p:spPr bwMode="auto">
            <a:xfrm>
              <a:off x="5011" y="261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69" name="Text Box 49" descr="斜纹布"/>
            <p:cNvSpPr txBox="1">
              <a:spLocks noChangeArrowheads="1"/>
            </p:cNvSpPr>
            <p:nvPr/>
          </p:nvSpPr>
          <p:spPr bwMode="auto">
            <a:xfrm>
              <a:off x="4195" y="2977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70" name="Text Box 50" descr="斜纹布"/>
            <p:cNvSpPr txBox="1">
              <a:spLocks noChangeArrowheads="1"/>
            </p:cNvSpPr>
            <p:nvPr/>
          </p:nvSpPr>
          <p:spPr bwMode="auto">
            <a:xfrm>
              <a:off x="4286" y="2523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71" name="Text Box 51" descr="斜纹布"/>
            <p:cNvSpPr txBox="1">
              <a:spLocks noChangeArrowheads="1"/>
            </p:cNvSpPr>
            <p:nvPr/>
          </p:nvSpPr>
          <p:spPr bwMode="auto">
            <a:xfrm>
              <a:off x="4286" y="3474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72" name="Line 52"/>
            <p:cNvSpPr>
              <a:spLocks noChangeShapeType="1"/>
            </p:cNvSpPr>
            <p:nvPr/>
          </p:nvSpPr>
          <p:spPr bwMode="auto">
            <a:xfrm>
              <a:off x="5103" y="2705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73" name="Text Box 53" descr="斜纹布"/>
            <p:cNvSpPr txBox="1">
              <a:spLocks noChangeArrowheads="1"/>
            </p:cNvSpPr>
            <p:nvPr/>
          </p:nvSpPr>
          <p:spPr bwMode="auto">
            <a:xfrm>
              <a:off x="4966" y="3158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C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74" name="Oval 54" descr="斜纹布"/>
            <p:cNvSpPr>
              <a:spLocks noChangeArrowheads="1"/>
            </p:cNvSpPr>
            <p:nvPr/>
          </p:nvSpPr>
          <p:spPr bwMode="auto">
            <a:xfrm>
              <a:off x="4286" y="3747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6" name="Group 55"/>
          <p:cNvGrpSpPr/>
          <p:nvPr/>
        </p:nvGrpSpPr>
        <p:grpSpPr bwMode="auto">
          <a:xfrm>
            <a:off x="4679950" y="2205038"/>
            <a:ext cx="1223963" cy="576262"/>
            <a:chOff x="3787" y="2886"/>
            <a:chExt cx="771" cy="363"/>
          </a:xfrm>
        </p:grpSpPr>
        <p:sp>
          <p:nvSpPr>
            <p:cNvPr id="52260" name="Line 56"/>
            <p:cNvSpPr>
              <a:spLocks noChangeShapeType="1"/>
            </p:cNvSpPr>
            <p:nvPr/>
          </p:nvSpPr>
          <p:spPr bwMode="auto">
            <a:xfrm>
              <a:off x="3877" y="3249"/>
              <a:ext cx="545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1" name="Text Box 57" descr="斜纹布"/>
            <p:cNvSpPr txBox="1">
              <a:spLocks noChangeArrowheads="1"/>
            </p:cNvSpPr>
            <p:nvPr/>
          </p:nvSpPr>
          <p:spPr bwMode="auto">
            <a:xfrm>
              <a:off x="3787" y="2886"/>
              <a:ext cx="771" cy="28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等效</a:t>
              </a:r>
              <a:endPara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7" name="Group 59"/>
          <p:cNvGrpSpPr/>
          <p:nvPr/>
        </p:nvGrpSpPr>
        <p:grpSpPr bwMode="auto">
          <a:xfrm>
            <a:off x="1727200" y="981075"/>
            <a:ext cx="2520950" cy="2740025"/>
            <a:chOff x="3379" y="164"/>
            <a:chExt cx="1588" cy="1726"/>
          </a:xfrm>
        </p:grpSpPr>
        <p:sp>
          <p:nvSpPr>
            <p:cNvPr id="52235" name="Line 60"/>
            <p:cNvSpPr>
              <a:spLocks noChangeShapeType="1"/>
            </p:cNvSpPr>
            <p:nvPr/>
          </p:nvSpPr>
          <p:spPr bwMode="auto">
            <a:xfrm>
              <a:off x="3651" y="527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6" name="Line 61"/>
            <p:cNvSpPr>
              <a:spLocks noChangeShapeType="1"/>
            </p:cNvSpPr>
            <p:nvPr/>
          </p:nvSpPr>
          <p:spPr bwMode="auto">
            <a:xfrm>
              <a:off x="3651" y="1752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7" name="Line 62"/>
            <p:cNvSpPr>
              <a:spLocks noChangeShapeType="1"/>
            </p:cNvSpPr>
            <p:nvPr/>
          </p:nvSpPr>
          <p:spPr bwMode="auto">
            <a:xfrm>
              <a:off x="4377" y="527"/>
              <a:ext cx="0" cy="27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8" name="Line 63"/>
            <p:cNvSpPr>
              <a:spLocks noChangeShapeType="1"/>
            </p:cNvSpPr>
            <p:nvPr/>
          </p:nvSpPr>
          <p:spPr bwMode="auto">
            <a:xfrm>
              <a:off x="4377" y="890"/>
              <a:ext cx="0" cy="49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9" name="Line 64"/>
            <p:cNvSpPr>
              <a:spLocks noChangeShapeType="1"/>
            </p:cNvSpPr>
            <p:nvPr/>
          </p:nvSpPr>
          <p:spPr bwMode="auto">
            <a:xfrm flipV="1">
              <a:off x="4377" y="1480"/>
              <a:ext cx="0" cy="27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2240" name="Group 65"/>
            <p:cNvGrpSpPr/>
            <p:nvPr/>
          </p:nvGrpSpPr>
          <p:grpSpPr bwMode="auto">
            <a:xfrm>
              <a:off x="4241" y="799"/>
              <a:ext cx="318" cy="90"/>
              <a:chOff x="4059" y="1117"/>
              <a:chExt cx="318" cy="90"/>
            </a:xfrm>
          </p:grpSpPr>
          <p:sp>
            <p:nvSpPr>
              <p:cNvPr id="52258" name="Line 66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59" name="Line 67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2241" name="Group 68"/>
            <p:cNvGrpSpPr/>
            <p:nvPr/>
          </p:nvGrpSpPr>
          <p:grpSpPr bwMode="auto">
            <a:xfrm>
              <a:off x="4241" y="1389"/>
              <a:ext cx="318" cy="90"/>
              <a:chOff x="4059" y="1117"/>
              <a:chExt cx="318" cy="90"/>
            </a:xfrm>
          </p:grpSpPr>
          <p:sp>
            <p:nvSpPr>
              <p:cNvPr id="52256" name="Line 69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57" name="Line 70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2242" name="Oval 71" descr="斜纹布"/>
            <p:cNvSpPr>
              <a:spLocks noChangeArrowheads="1"/>
            </p:cNvSpPr>
            <p:nvPr/>
          </p:nvSpPr>
          <p:spPr bwMode="auto">
            <a:xfrm>
              <a:off x="3560" y="482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2243" name="Oval 72" descr="斜纹布"/>
            <p:cNvSpPr>
              <a:spLocks noChangeArrowheads="1"/>
            </p:cNvSpPr>
            <p:nvPr/>
          </p:nvSpPr>
          <p:spPr bwMode="auto">
            <a:xfrm>
              <a:off x="3560" y="1706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2244" name="Text Box 73" descr="斜纹布"/>
            <p:cNvSpPr txBox="1">
              <a:spLocks noChangeArrowheads="1"/>
            </p:cNvSpPr>
            <p:nvPr/>
          </p:nvSpPr>
          <p:spPr bwMode="auto">
            <a:xfrm>
              <a:off x="4513" y="66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45" name="Text Box 74" descr="斜纹布"/>
            <p:cNvSpPr txBox="1">
              <a:spLocks noChangeArrowheads="1"/>
            </p:cNvSpPr>
            <p:nvPr/>
          </p:nvSpPr>
          <p:spPr bwMode="auto">
            <a:xfrm>
              <a:off x="3379" y="93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46" name="Text Box 75" descr="斜纹布"/>
            <p:cNvSpPr txBox="1">
              <a:spLocks noChangeArrowheads="1"/>
            </p:cNvSpPr>
            <p:nvPr/>
          </p:nvSpPr>
          <p:spPr bwMode="auto">
            <a:xfrm>
              <a:off x="3878" y="125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47" name="Text Box 76" descr="斜纹布"/>
            <p:cNvSpPr txBox="1">
              <a:spLocks noChangeArrowheads="1"/>
            </p:cNvSpPr>
            <p:nvPr/>
          </p:nvSpPr>
          <p:spPr bwMode="auto">
            <a:xfrm>
              <a:off x="3833" y="66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48" name="Text Box 77" descr="斜纹布"/>
            <p:cNvSpPr txBox="1">
              <a:spLocks noChangeArrowheads="1"/>
            </p:cNvSpPr>
            <p:nvPr/>
          </p:nvSpPr>
          <p:spPr bwMode="auto">
            <a:xfrm>
              <a:off x="4513" y="125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49" name="Line 78"/>
            <p:cNvSpPr>
              <a:spLocks noChangeShapeType="1"/>
            </p:cNvSpPr>
            <p:nvPr/>
          </p:nvSpPr>
          <p:spPr bwMode="auto">
            <a:xfrm>
              <a:off x="3742" y="482"/>
              <a:ext cx="317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0" name="Text Box 79" descr="斜纹布"/>
            <p:cNvSpPr txBox="1">
              <a:spLocks noChangeArrowheads="1"/>
            </p:cNvSpPr>
            <p:nvPr/>
          </p:nvSpPr>
          <p:spPr bwMode="auto">
            <a:xfrm>
              <a:off x="4558" y="102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51" name="Text Box 80" descr="斜纹布"/>
            <p:cNvSpPr txBox="1">
              <a:spLocks noChangeArrowheads="1"/>
            </p:cNvSpPr>
            <p:nvPr/>
          </p:nvSpPr>
          <p:spPr bwMode="auto">
            <a:xfrm>
              <a:off x="4558" y="43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52" name="Text Box 81" descr="斜纹布"/>
            <p:cNvSpPr txBox="1">
              <a:spLocks noChangeArrowheads="1"/>
            </p:cNvSpPr>
            <p:nvPr/>
          </p:nvSpPr>
          <p:spPr bwMode="auto">
            <a:xfrm>
              <a:off x="3515" y="482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253" name="Text Box 82" descr="斜纹布"/>
            <p:cNvSpPr txBox="1">
              <a:spLocks noChangeArrowheads="1"/>
            </p:cNvSpPr>
            <p:nvPr/>
          </p:nvSpPr>
          <p:spPr bwMode="auto">
            <a:xfrm>
              <a:off x="4558" y="888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54" name="Text Box 83" descr="斜纹布"/>
            <p:cNvSpPr txBox="1">
              <a:spLocks noChangeArrowheads="1"/>
            </p:cNvSpPr>
            <p:nvPr/>
          </p:nvSpPr>
          <p:spPr bwMode="auto">
            <a:xfrm>
              <a:off x="4558" y="1525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55" name="Text Box 84" descr="斜纹布"/>
            <p:cNvSpPr txBox="1">
              <a:spLocks noChangeArrowheads="1"/>
            </p:cNvSpPr>
            <p:nvPr/>
          </p:nvSpPr>
          <p:spPr bwMode="auto">
            <a:xfrm>
              <a:off x="3651" y="16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9" name="Text Box 58"/>
          <p:cNvSpPr txBox="1">
            <a:spLocks noChangeArrowheads="1"/>
          </p:cNvSpPr>
          <p:nvPr/>
        </p:nvSpPr>
        <p:spPr bwMode="auto">
          <a:xfrm>
            <a:off x="6910804" y="5027582"/>
            <a:ext cx="1802567" cy="400110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类似电阻并联</a:t>
            </a:r>
            <a:endParaRPr kumimoji="1" lang="zh-CN" altLang="en-US" sz="20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5618" name="Object 2"/>
          <p:cNvGraphicFramePr>
            <a:graphicFrameLocks noChangeAspect="1"/>
          </p:cNvGraphicFramePr>
          <p:nvPr/>
        </p:nvGraphicFramePr>
        <p:xfrm>
          <a:off x="878947" y="1788828"/>
          <a:ext cx="2745845" cy="1053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公式" r:id="rId1" imgW="1066800" imgH="426720" progId="Equation.3">
                  <p:embed/>
                </p:oleObj>
              </mc:Choice>
              <mc:Fallback>
                <p:oleObj name="公式" r:id="rId1" imgW="1066800" imgH="4267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947" y="1788828"/>
                        <a:ext cx="2745845" cy="1053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625" name="Object 9"/>
          <p:cNvGraphicFramePr>
            <a:graphicFrameLocks noChangeAspect="1"/>
          </p:cNvGraphicFramePr>
          <p:nvPr/>
        </p:nvGraphicFramePr>
        <p:xfrm>
          <a:off x="877889" y="2933700"/>
          <a:ext cx="2879724" cy="1072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公式" r:id="rId3" imgW="1101725" imgH="426720" progId="Equation.3">
                  <p:embed/>
                </p:oleObj>
              </mc:Choice>
              <mc:Fallback>
                <p:oleObj name="公式" r:id="rId3" imgW="1101725" imgH="42672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9" y="2933700"/>
                        <a:ext cx="2879724" cy="10721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626" name="Object 10"/>
          <p:cNvGraphicFramePr>
            <a:graphicFrameLocks noChangeAspect="1"/>
          </p:cNvGraphicFramePr>
          <p:nvPr/>
        </p:nvGraphicFramePr>
        <p:xfrm>
          <a:off x="950913" y="4115586"/>
          <a:ext cx="2672820" cy="101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公式" r:id="rId5" imgW="996950" imgH="391795" progId="Equation.3">
                  <p:embed/>
                </p:oleObj>
              </mc:Choice>
              <mc:Fallback>
                <p:oleObj name="公式" r:id="rId5" imgW="996950" imgH="39179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4115586"/>
                        <a:ext cx="2672820" cy="101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627" name="Object 11"/>
          <p:cNvGraphicFramePr>
            <a:graphicFrameLocks noChangeAspect="1"/>
          </p:cNvGraphicFramePr>
          <p:nvPr/>
        </p:nvGraphicFramePr>
        <p:xfrm>
          <a:off x="877889" y="5309402"/>
          <a:ext cx="3053820" cy="95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公式" r:id="rId7" imgW="1310640" imgH="426720" progId="Equation.3">
                  <p:embed/>
                </p:oleObj>
              </mc:Choice>
              <mc:Fallback>
                <p:oleObj name="公式" r:id="rId7" imgW="1310640" imgH="4267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9" y="5309402"/>
                        <a:ext cx="3053820" cy="95808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628" name="Object 12"/>
          <p:cNvGraphicFramePr>
            <a:graphicFrameLocks noChangeAspect="1"/>
          </p:cNvGraphicFramePr>
          <p:nvPr/>
        </p:nvGraphicFramePr>
        <p:xfrm>
          <a:off x="4801262" y="5311522"/>
          <a:ext cx="3100650" cy="955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" name="公式" r:id="rId9" imgW="1332230" imgH="426720" progId="Equation.3">
                  <p:embed/>
                </p:oleObj>
              </mc:Choice>
              <mc:Fallback>
                <p:oleObj name="公式" r:id="rId9" imgW="1332230" imgH="4267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1262" y="5311522"/>
                        <a:ext cx="3100650" cy="95596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57" name="Group 13"/>
          <p:cNvGrpSpPr/>
          <p:nvPr/>
        </p:nvGrpSpPr>
        <p:grpSpPr bwMode="auto">
          <a:xfrm>
            <a:off x="6783388" y="2141538"/>
            <a:ext cx="2016125" cy="2089150"/>
            <a:chOff x="4059" y="2160"/>
            <a:chExt cx="1270" cy="1316"/>
          </a:xfrm>
        </p:grpSpPr>
        <p:sp>
          <p:nvSpPr>
            <p:cNvPr id="53288" name="Line 14"/>
            <p:cNvSpPr>
              <a:spLocks noChangeShapeType="1"/>
            </p:cNvSpPr>
            <p:nvPr/>
          </p:nvSpPr>
          <p:spPr bwMode="auto">
            <a:xfrm>
              <a:off x="4240" y="2206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9" name="Line 15"/>
            <p:cNvSpPr>
              <a:spLocks noChangeShapeType="1"/>
            </p:cNvSpPr>
            <p:nvPr/>
          </p:nvSpPr>
          <p:spPr bwMode="auto">
            <a:xfrm>
              <a:off x="4240" y="3430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90" name="Line 16"/>
            <p:cNvSpPr>
              <a:spLocks noChangeShapeType="1"/>
            </p:cNvSpPr>
            <p:nvPr/>
          </p:nvSpPr>
          <p:spPr bwMode="auto">
            <a:xfrm>
              <a:off x="4921" y="2205"/>
              <a:ext cx="0" cy="50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91" name="Line 17"/>
            <p:cNvSpPr>
              <a:spLocks noChangeShapeType="1"/>
            </p:cNvSpPr>
            <p:nvPr/>
          </p:nvSpPr>
          <p:spPr bwMode="auto">
            <a:xfrm flipV="1">
              <a:off x="4921" y="2795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3292" name="Group 18"/>
            <p:cNvGrpSpPr/>
            <p:nvPr/>
          </p:nvGrpSpPr>
          <p:grpSpPr bwMode="auto">
            <a:xfrm>
              <a:off x="4785" y="2705"/>
              <a:ext cx="318" cy="90"/>
              <a:chOff x="4059" y="1117"/>
              <a:chExt cx="318" cy="90"/>
            </a:xfrm>
          </p:grpSpPr>
          <p:sp>
            <p:nvSpPr>
              <p:cNvPr id="53301" name="Line 19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302" name="Line 20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3293" name="Oval 21" descr="斜纹布"/>
            <p:cNvSpPr>
              <a:spLocks noChangeArrowheads="1"/>
            </p:cNvSpPr>
            <p:nvPr/>
          </p:nvSpPr>
          <p:spPr bwMode="auto">
            <a:xfrm>
              <a:off x="4150" y="2160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3294" name="Text Box 22" descr="斜纹布"/>
            <p:cNvSpPr txBox="1">
              <a:spLocks noChangeArrowheads="1"/>
            </p:cNvSpPr>
            <p:nvPr/>
          </p:nvSpPr>
          <p:spPr bwMode="auto">
            <a:xfrm>
              <a:off x="4875" y="2251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95" name="Text Box 23" descr="斜纹布"/>
            <p:cNvSpPr txBox="1">
              <a:spLocks noChangeArrowheads="1"/>
            </p:cNvSpPr>
            <p:nvPr/>
          </p:nvSpPr>
          <p:spPr bwMode="auto">
            <a:xfrm>
              <a:off x="4059" y="261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96" name="Text Box 24" descr="斜纹布"/>
            <p:cNvSpPr txBox="1">
              <a:spLocks noChangeArrowheads="1"/>
            </p:cNvSpPr>
            <p:nvPr/>
          </p:nvSpPr>
          <p:spPr bwMode="auto">
            <a:xfrm>
              <a:off x="4104" y="2160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97" name="Text Box 25" descr="斜纹布"/>
            <p:cNvSpPr txBox="1">
              <a:spLocks noChangeArrowheads="1"/>
            </p:cNvSpPr>
            <p:nvPr/>
          </p:nvSpPr>
          <p:spPr bwMode="auto">
            <a:xfrm>
              <a:off x="4150" y="3111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98" name="Line 26"/>
            <p:cNvSpPr>
              <a:spLocks noChangeShapeType="1"/>
            </p:cNvSpPr>
            <p:nvPr/>
          </p:nvSpPr>
          <p:spPr bwMode="auto">
            <a:xfrm>
              <a:off x="4967" y="2342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99" name="Text Box 27" descr="斜纹布"/>
            <p:cNvSpPr txBox="1">
              <a:spLocks noChangeArrowheads="1"/>
            </p:cNvSpPr>
            <p:nvPr/>
          </p:nvSpPr>
          <p:spPr bwMode="auto">
            <a:xfrm>
              <a:off x="4830" y="279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C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300" name="Oval 28" descr="斜纹布"/>
            <p:cNvSpPr>
              <a:spLocks noChangeArrowheads="1"/>
            </p:cNvSpPr>
            <p:nvPr/>
          </p:nvSpPr>
          <p:spPr bwMode="auto">
            <a:xfrm>
              <a:off x="4150" y="3385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53258" name="Group 29"/>
          <p:cNvGrpSpPr/>
          <p:nvPr/>
        </p:nvGrpSpPr>
        <p:grpSpPr bwMode="auto">
          <a:xfrm>
            <a:off x="4191000" y="1636713"/>
            <a:ext cx="2520950" cy="2740025"/>
            <a:chOff x="3379" y="164"/>
            <a:chExt cx="1588" cy="1726"/>
          </a:xfrm>
        </p:grpSpPr>
        <p:sp>
          <p:nvSpPr>
            <p:cNvPr id="53263" name="Line 30"/>
            <p:cNvSpPr>
              <a:spLocks noChangeShapeType="1"/>
            </p:cNvSpPr>
            <p:nvPr/>
          </p:nvSpPr>
          <p:spPr bwMode="auto">
            <a:xfrm>
              <a:off x="3651" y="527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4" name="Line 31"/>
            <p:cNvSpPr>
              <a:spLocks noChangeShapeType="1"/>
            </p:cNvSpPr>
            <p:nvPr/>
          </p:nvSpPr>
          <p:spPr bwMode="auto">
            <a:xfrm>
              <a:off x="3651" y="1752"/>
              <a:ext cx="72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5" name="Line 32"/>
            <p:cNvSpPr>
              <a:spLocks noChangeShapeType="1"/>
            </p:cNvSpPr>
            <p:nvPr/>
          </p:nvSpPr>
          <p:spPr bwMode="auto">
            <a:xfrm>
              <a:off x="4377" y="527"/>
              <a:ext cx="0" cy="27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6" name="Line 33"/>
            <p:cNvSpPr>
              <a:spLocks noChangeShapeType="1"/>
            </p:cNvSpPr>
            <p:nvPr/>
          </p:nvSpPr>
          <p:spPr bwMode="auto">
            <a:xfrm>
              <a:off x="4377" y="890"/>
              <a:ext cx="0" cy="49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7" name="Line 34"/>
            <p:cNvSpPr>
              <a:spLocks noChangeShapeType="1"/>
            </p:cNvSpPr>
            <p:nvPr/>
          </p:nvSpPr>
          <p:spPr bwMode="auto">
            <a:xfrm flipV="1">
              <a:off x="4377" y="1480"/>
              <a:ext cx="0" cy="27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3268" name="Group 35"/>
            <p:cNvGrpSpPr/>
            <p:nvPr/>
          </p:nvGrpSpPr>
          <p:grpSpPr bwMode="auto">
            <a:xfrm>
              <a:off x="4241" y="799"/>
              <a:ext cx="318" cy="90"/>
              <a:chOff x="4059" y="1117"/>
              <a:chExt cx="318" cy="90"/>
            </a:xfrm>
          </p:grpSpPr>
          <p:sp>
            <p:nvSpPr>
              <p:cNvPr id="53286" name="Line 36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87" name="Line 37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3269" name="Group 38"/>
            <p:cNvGrpSpPr/>
            <p:nvPr/>
          </p:nvGrpSpPr>
          <p:grpSpPr bwMode="auto">
            <a:xfrm>
              <a:off x="4241" y="1389"/>
              <a:ext cx="318" cy="90"/>
              <a:chOff x="4059" y="1117"/>
              <a:chExt cx="318" cy="90"/>
            </a:xfrm>
          </p:grpSpPr>
          <p:sp>
            <p:nvSpPr>
              <p:cNvPr id="53284" name="Line 39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85" name="Line 40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3270" name="Oval 41" descr="斜纹布"/>
            <p:cNvSpPr>
              <a:spLocks noChangeArrowheads="1"/>
            </p:cNvSpPr>
            <p:nvPr/>
          </p:nvSpPr>
          <p:spPr bwMode="auto">
            <a:xfrm>
              <a:off x="3560" y="482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3271" name="Oval 42" descr="斜纹布"/>
            <p:cNvSpPr>
              <a:spLocks noChangeArrowheads="1"/>
            </p:cNvSpPr>
            <p:nvPr/>
          </p:nvSpPr>
          <p:spPr bwMode="auto">
            <a:xfrm>
              <a:off x="3560" y="1706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3272" name="Text Box 43" descr="斜纹布"/>
            <p:cNvSpPr txBox="1">
              <a:spLocks noChangeArrowheads="1"/>
            </p:cNvSpPr>
            <p:nvPr/>
          </p:nvSpPr>
          <p:spPr bwMode="auto">
            <a:xfrm>
              <a:off x="4513" y="66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73" name="Text Box 44" descr="斜纹布"/>
            <p:cNvSpPr txBox="1">
              <a:spLocks noChangeArrowheads="1"/>
            </p:cNvSpPr>
            <p:nvPr/>
          </p:nvSpPr>
          <p:spPr bwMode="auto">
            <a:xfrm>
              <a:off x="3379" y="93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74" name="Text Box 45" descr="斜纹布"/>
            <p:cNvSpPr txBox="1">
              <a:spLocks noChangeArrowheads="1"/>
            </p:cNvSpPr>
            <p:nvPr/>
          </p:nvSpPr>
          <p:spPr bwMode="auto">
            <a:xfrm>
              <a:off x="3878" y="125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75" name="Text Box 46" descr="斜纹布"/>
            <p:cNvSpPr txBox="1">
              <a:spLocks noChangeArrowheads="1"/>
            </p:cNvSpPr>
            <p:nvPr/>
          </p:nvSpPr>
          <p:spPr bwMode="auto">
            <a:xfrm>
              <a:off x="3833" y="66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76" name="Text Box 47" descr="斜纹布"/>
            <p:cNvSpPr txBox="1">
              <a:spLocks noChangeArrowheads="1"/>
            </p:cNvSpPr>
            <p:nvPr/>
          </p:nvSpPr>
          <p:spPr bwMode="auto">
            <a:xfrm>
              <a:off x="4513" y="125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77" name="Line 48"/>
            <p:cNvSpPr>
              <a:spLocks noChangeShapeType="1"/>
            </p:cNvSpPr>
            <p:nvPr/>
          </p:nvSpPr>
          <p:spPr bwMode="auto">
            <a:xfrm>
              <a:off x="3742" y="482"/>
              <a:ext cx="317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8" name="Text Box 49" descr="斜纹布"/>
            <p:cNvSpPr txBox="1">
              <a:spLocks noChangeArrowheads="1"/>
            </p:cNvSpPr>
            <p:nvPr/>
          </p:nvSpPr>
          <p:spPr bwMode="auto">
            <a:xfrm>
              <a:off x="4558" y="102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79" name="Text Box 50" descr="斜纹布"/>
            <p:cNvSpPr txBox="1">
              <a:spLocks noChangeArrowheads="1"/>
            </p:cNvSpPr>
            <p:nvPr/>
          </p:nvSpPr>
          <p:spPr bwMode="auto">
            <a:xfrm>
              <a:off x="4558" y="436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80" name="Text Box 51" descr="斜纹布"/>
            <p:cNvSpPr txBox="1">
              <a:spLocks noChangeArrowheads="1"/>
            </p:cNvSpPr>
            <p:nvPr/>
          </p:nvSpPr>
          <p:spPr bwMode="auto">
            <a:xfrm>
              <a:off x="3515" y="482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3281" name="Text Box 52" descr="斜纹布"/>
            <p:cNvSpPr txBox="1">
              <a:spLocks noChangeArrowheads="1"/>
            </p:cNvSpPr>
            <p:nvPr/>
          </p:nvSpPr>
          <p:spPr bwMode="auto">
            <a:xfrm>
              <a:off x="4558" y="888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82" name="Text Box 53" descr="斜纹布"/>
            <p:cNvSpPr txBox="1">
              <a:spLocks noChangeArrowheads="1"/>
            </p:cNvSpPr>
            <p:nvPr/>
          </p:nvSpPr>
          <p:spPr bwMode="auto">
            <a:xfrm>
              <a:off x="4558" y="1525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83" name="Text Box 54" descr="斜纹布"/>
            <p:cNvSpPr txBox="1">
              <a:spLocks noChangeArrowheads="1"/>
            </p:cNvSpPr>
            <p:nvPr/>
          </p:nvSpPr>
          <p:spPr bwMode="auto">
            <a:xfrm>
              <a:off x="3651" y="16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1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1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495671" name="Text Box 55"/>
          <p:cNvSpPr txBox="1">
            <a:spLocks noChangeArrowheads="1"/>
          </p:cNvSpPr>
          <p:nvPr/>
        </p:nvSpPr>
        <p:spPr bwMode="auto">
          <a:xfrm>
            <a:off x="413280" y="1069554"/>
            <a:ext cx="3311525" cy="547688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1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串联电容的分压</a:t>
            </a:r>
            <a:endParaRPr kumimoji="1" lang="zh-CN" altLang="en-US" sz="280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Object 2"/>
              <p:cNvSpPr txBox="1"/>
              <p:nvPr/>
            </p:nvSpPr>
            <p:spPr bwMode="auto">
              <a:xfrm>
                <a:off x="7443259" y="131763"/>
                <a:ext cx="1472137" cy="9794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3259" y="131763"/>
                <a:ext cx="1472137" cy="979487"/>
              </a:xfrm>
              <a:prstGeom prst="rect">
                <a:avLst/>
              </a:prstGeom>
              <a:blipFill rotWithShape="1">
                <a:blip r:embed="rId14"/>
                <a:stretch>
                  <a:fillRect l="-331" t="-486" r="-302" b="-454"/>
                </a:stretch>
              </a:blipFill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 Box 58"/>
          <p:cNvSpPr txBox="1">
            <a:spLocks noChangeArrowheads="1"/>
          </p:cNvSpPr>
          <p:nvPr/>
        </p:nvSpPr>
        <p:spPr bwMode="auto">
          <a:xfrm>
            <a:off x="3312527" y="6426317"/>
            <a:ext cx="2518946" cy="400110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1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1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类似并联电阻的分流</a:t>
            </a:r>
            <a:endParaRPr kumimoji="1" lang="zh-CN" altLang="en-US" sz="20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 bwMode="auto">
          <a:xfrm>
            <a:off x="6029325" y="784225"/>
            <a:ext cx="2520950" cy="2520950"/>
            <a:chOff x="1474" y="527"/>
            <a:chExt cx="1588" cy="1588"/>
          </a:xfrm>
        </p:grpSpPr>
        <p:sp>
          <p:nvSpPr>
            <p:cNvPr id="54306" name="Line 9"/>
            <p:cNvSpPr>
              <a:spLocks noChangeShapeType="1"/>
            </p:cNvSpPr>
            <p:nvPr/>
          </p:nvSpPr>
          <p:spPr bwMode="auto">
            <a:xfrm>
              <a:off x="1655" y="845"/>
              <a:ext cx="998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07" name="Line 10"/>
            <p:cNvSpPr>
              <a:spLocks noChangeShapeType="1"/>
            </p:cNvSpPr>
            <p:nvPr/>
          </p:nvSpPr>
          <p:spPr bwMode="auto">
            <a:xfrm>
              <a:off x="1655" y="2069"/>
              <a:ext cx="998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08" name="Line 11"/>
            <p:cNvSpPr>
              <a:spLocks noChangeShapeType="1"/>
            </p:cNvSpPr>
            <p:nvPr/>
          </p:nvSpPr>
          <p:spPr bwMode="auto">
            <a:xfrm>
              <a:off x="2653" y="844"/>
              <a:ext cx="0" cy="50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09" name="Line 12"/>
            <p:cNvSpPr>
              <a:spLocks noChangeShapeType="1"/>
            </p:cNvSpPr>
            <p:nvPr/>
          </p:nvSpPr>
          <p:spPr bwMode="auto">
            <a:xfrm>
              <a:off x="2109" y="845"/>
              <a:ext cx="0" cy="49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10" name="Line 13"/>
            <p:cNvSpPr>
              <a:spLocks noChangeShapeType="1"/>
            </p:cNvSpPr>
            <p:nvPr/>
          </p:nvSpPr>
          <p:spPr bwMode="auto">
            <a:xfrm flipV="1">
              <a:off x="2653" y="1434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4311" name="Group 14"/>
            <p:cNvGrpSpPr/>
            <p:nvPr/>
          </p:nvGrpSpPr>
          <p:grpSpPr bwMode="auto">
            <a:xfrm>
              <a:off x="2517" y="1344"/>
              <a:ext cx="318" cy="90"/>
              <a:chOff x="4059" y="1117"/>
              <a:chExt cx="318" cy="90"/>
            </a:xfrm>
          </p:grpSpPr>
          <p:sp>
            <p:nvSpPr>
              <p:cNvPr id="54329" name="Line 15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330" name="Line 16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4312" name="Group 17"/>
            <p:cNvGrpSpPr/>
            <p:nvPr/>
          </p:nvGrpSpPr>
          <p:grpSpPr bwMode="auto">
            <a:xfrm>
              <a:off x="1972" y="1344"/>
              <a:ext cx="318" cy="90"/>
              <a:chOff x="4059" y="1117"/>
              <a:chExt cx="318" cy="90"/>
            </a:xfrm>
          </p:grpSpPr>
          <p:sp>
            <p:nvSpPr>
              <p:cNvPr id="54327" name="Line 18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328" name="Line 19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4313" name="Oval 20" descr="斜纹布"/>
            <p:cNvSpPr>
              <a:spLocks noChangeArrowheads="1"/>
            </p:cNvSpPr>
            <p:nvPr/>
          </p:nvSpPr>
          <p:spPr bwMode="auto">
            <a:xfrm>
              <a:off x="1565" y="799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4314" name="Oval 21" descr="斜纹布"/>
            <p:cNvSpPr>
              <a:spLocks noChangeArrowheads="1"/>
            </p:cNvSpPr>
            <p:nvPr/>
          </p:nvSpPr>
          <p:spPr bwMode="auto">
            <a:xfrm>
              <a:off x="1565" y="2024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4315" name="Line 22"/>
            <p:cNvSpPr>
              <a:spLocks noChangeShapeType="1"/>
            </p:cNvSpPr>
            <p:nvPr/>
          </p:nvSpPr>
          <p:spPr bwMode="auto">
            <a:xfrm>
              <a:off x="2109" y="1434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16" name="Text Box 23" descr="斜纹布"/>
            <p:cNvSpPr txBox="1">
              <a:spLocks noChangeArrowheads="1"/>
            </p:cNvSpPr>
            <p:nvPr/>
          </p:nvSpPr>
          <p:spPr bwMode="auto">
            <a:xfrm>
              <a:off x="2608" y="93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317" name="Text Box 24" descr="斜纹布"/>
            <p:cNvSpPr txBox="1">
              <a:spLocks noChangeArrowheads="1"/>
            </p:cNvSpPr>
            <p:nvPr/>
          </p:nvSpPr>
          <p:spPr bwMode="auto">
            <a:xfrm>
              <a:off x="2064" y="93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318" name="Text Box 25" descr="斜纹布"/>
            <p:cNvSpPr txBox="1">
              <a:spLocks noChangeArrowheads="1"/>
            </p:cNvSpPr>
            <p:nvPr/>
          </p:nvSpPr>
          <p:spPr bwMode="auto">
            <a:xfrm>
              <a:off x="1474" y="125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319" name="Text Box 26" descr="斜纹布"/>
            <p:cNvSpPr txBox="1">
              <a:spLocks noChangeArrowheads="1"/>
            </p:cNvSpPr>
            <p:nvPr/>
          </p:nvSpPr>
          <p:spPr bwMode="auto">
            <a:xfrm>
              <a:off x="1519" y="799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320" name="Text Box 27" descr="斜纹布"/>
            <p:cNvSpPr txBox="1">
              <a:spLocks noChangeArrowheads="1"/>
            </p:cNvSpPr>
            <p:nvPr/>
          </p:nvSpPr>
          <p:spPr bwMode="auto">
            <a:xfrm>
              <a:off x="1565" y="1750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321" name="Line 28"/>
            <p:cNvSpPr>
              <a:spLocks noChangeShapeType="1"/>
            </p:cNvSpPr>
            <p:nvPr/>
          </p:nvSpPr>
          <p:spPr bwMode="auto">
            <a:xfrm>
              <a:off x="2154" y="981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2" name="Line 29"/>
            <p:cNvSpPr>
              <a:spLocks noChangeShapeType="1"/>
            </p:cNvSpPr>
            <p:nvPr/>
          </p:nvSpPr>
          <p:spPr bwMode="auto">
            <a:xfrm>
              <a:off x="2699" y="981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3" name="Text Box 30" descr="斜纹布"/>
            <p:cNvSpPr txBox="1">
              <a:spLocks noChangeArrowheads="1"/>
            </p:cNvSpPr>
            <p:nvPr/>
          </p:nvSpPr>
          <p:spPr bwMode="auto">
            <a:xfrm>
              <a:off x="2064" y="143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324" name="Text Box 31" descr="斜纹布"/>
            <p:cNvSpPr txBox="1">
              <a:spLocks noChangeArrowheads="1"/>
            </p:cNvSpPr>
            <p:nvPr/>
          </p:nvSpPr>
          <p:spPr bwMode="auto">
            <a:xfrm>
              <a:off x="2608" y="143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325" name="Text Box 32" descr="斜纹布"/>
            <p:cNvSpPr txBox="1">
              <a:spLocks noChangeArrowheads="1"/>
            </p:cNvSpPr>
            <p:nvPr/>
          </p:nvSpPr>
          <p:spPr bwMode="auto">
            <a:xfrm>
              <a:off x="1701" y="527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326" name="Line 33"/>
            <p:cNvSpPr>
              <a:spLocks noChangeShapeType="1"/>
            </p:cNvSpPr>
            <p:nvPr/>
          </p:nvSpPr>
          <p:spPr bwMode="auto">
            <a:xfrm>
              <a:off x="1791" y="890"/>
              <a:ext cx="182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96674" name="Object 34"/>
          <p:cNvGraphicFramePr>
            <a:graphicFrameLocks noChangeAspect="1"/>
          </p:cNvGraphicFramePr>
          <p:nvPr/>
        </p:nvGraphicFramePr>
        <p:xfrm>
          <a:off x="989013" y="2584450"/>
          <a:ext cx="1655762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公式" r:id="rId4" imgW="614045" imgH="391795" progId="Equation.3">
                  <p:embed/>
                </p:oleObj>
              </mc:Choice>
              <mc:Fallback>
                <p:oleObj name="公式" r:id="rId4" imgW="614045" imgH="391795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2584450"/>
                        <a:ext cx="1655762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75" name="Object 35"/>
          <p:cNvGraphicFramePr>
            <a:graphicFrameLocks noChangeAspect="1"/>
          </p:cNvGraphicFramePr>
          <p:nvPr/>
        </p:nvGraphicFramePr>
        <p:xfrm>
          <a:off x="3365500" y="2513013"/>
          <a:ext cx="18002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公式" r:id="rId6" imgW="635635" imgH="391795" progId="Equation.3">
                  <p:embed/>
                </p:oleObj>
              </mc:Choice>
              <mc:Fallback>
                <p:oleObj name="公式" r:id="rId6" imgW="635635" imgH="391795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2513013"/>
                        <a:ext cx="180022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76" name="Object 36"/>
          <p:cNvGraphicFramePr>
            <a:graphicFrameLocks noChangeAspect="1"/>
          </p:cNvGraphicFramePr>
          <p:nvPr/>
        </p:nvGraphicFramePr>
        <p:xfrm>
          <a:off x="1062038" y="3665538"/>
          <a:ext cx="4105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公式" r:id="rId8" imgW="1484630" imgH="391795" progId="Equation.3">
                  <p:embed/>
                </p:oleObj>
              </mc:Choice>
              <mc:Fallback>
                <p:oleObj name="公式" r:id="rId8" imgW="1484630" imgH="391795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3665538"/>
                        <a:ext cx="4105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77" name="Object 37"/>
          <p:cNvGraphicFramePr>
            <a:graphicFrameLocks noChangeAspect="1"/>
          </p:cNvGraphicFramePr>
          <p:nvPr/>
        </p:nvGraphicFramePr>
        <p:xfrm>
          <a:off x="1204913" y="4673600"/>
          <a:ext cx="14001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公式" r:id="rId10" imgW="461645" imgH="391795" progId="Equation.3">
                  <p:embed/>
                </p:oleObj>
              </mc:Choice>
              <mc:Fallback>
                <p:oleObj name="公式" r:id="rId10" imgW="461645" imgH="391795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4673600"/>
                        <a:ext cx="1400175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78" name="Object 38"/>
          <p:cNvGraphicFramePr>
            <a:graphicFrameLocks noChangeAspect="1"/>
          </p:cNvGraphicFramePr>
          <p:nvPr/>
        </p:nvGraphicFramePr>
        <p:xfrm>
          <a:off x="3078163" y="5537200"/>
          <a:ext cx="2565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公式" r:id="rId12" imgW="862330" imgH="196215" progId="Equation.3">
                  <p:embed/>
                </p:oleObj>
              </mc:Choice>
              <mc:Fallback>
                <p:oleObj name="公式" r:id="rId12" imgW="862330" imgH="196215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8163" y="5537200"/>
                        <a:ext cx="2565400" cy="63023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FF"/>
                          </a:gs>
                          <a:gs pos="50000">
                            <a:schemeClr val="tx2"/>
                          </a:gs>
                          <a:gs pos="100000">
                            <a:srgbClr val="99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41"/>
          <p:cNvGrpSpPr/>
          <p:nvPr/>
        </p:nvGrpSpPr>
        <p:grpSpPr bwMode="auto">
          <a:xfrm>
            <a:off x="6389688" y="4456113"/>
            <a:ext cx="2016125" cy="2089150"/>
            <a:chOff x="4059" y="2160"/>
            <a:chExt cx="1270" cy="1316"/>
          </a:xfrm>
        </p:grpSpPr>
        <p:sp>
          <p:nvSpPr>
            <p:cNvPr id="54291" name="Line 42"/>
            <p:cNvSpPr>
              <a:spLocks noChangeShapeType="1"/>
            </p:cNvSpPr>
            <p:nvPr/>
          </p:nvSpPr>
          <p:spPr bwMode="auto">
            <a:xfrm>
              <a:off x="4240" y="2206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2" name="Line 43"/>
            <p:cNvSpPr>
              <a:spLocks noChangeShapeType="1"/>
            </p:cNvSpPr>
            <p:nvPr/>
          </p:nvSpPr>
          <p:spPr bwMode="auto">
            <a:xfrm>
              <a:off x="4240" y="3430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3" name="Line 44"/>
            <p:cNvSpPr>
              <a:spLocks noChangeShapeType="1"/>
            </p:cNvSpPr>
            <p:nvPr/>
          </p:nvSpPr>
          <p:spPr bwMode="auto">
            <a:xfrm>
              <a:off x="4921" y="2205"/>
              <a:ext cx="0" cy="50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4" name="Line 45"/>
            <p:cNvSpPr>
              <a:spLocks noChangeShapeType="1"/>
            </p:cNvSpPr>
            <p:nvPr/>
          </p:nvSpPr>
          <p:spPr bwMode="auto">
            <a:xfrm flipV="1">
              <a:off x="4921" y="2795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4295" name="Group 46"/>
            <p:cNvGrpSpPr/>
            <p:nvPr/>
          </p:nvGrpSpPr>
          <p:grpSpPr bwMode="auto">
            <a:xfrm>
              <a:off x="4785" y="2705"/>
              <a:ext cx="318" cy="90"/>
              <a:chOff x="4059" y="1117"/>
              <a:chExt cx="318" cy="90"/>
            </a:xfrm>
          </p:grpSpPr>
          <p:sp>
            <p:nvSpPr>
              <p:cNvPr id="54304" name="Line 47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305" name="Line 48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4296" name="Oval 49" descr="斜纹布"/>
            <p:cNvSpPr>
              <a:spLocks noChangeArrowheads="1"/>
            </p:cNvSpPr>
            <p:nvPr/>
          </p:nvSpPr>
          <p:spPr bwMode="auto">
            <a:xfrm>
              <a:off x="4150" y="2160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4297" name="Text Box 50" descr="斜纹布"/>
            <p:cNvSpPr txBox="1">
              <a:spLocks noChangeArrowheads="1"/>
            </p:cNvSpPr>
            <p:nvPr/>
          </p:nvSpPr>
          <p:spPr bwMode="auto">
            <a:xfrm>
              <a:off x="4875" y="2251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298" name="Text Box 51" descr="斜纹布"/>
            <p:cNvSpPr txBox="1">
              <a:spLocks noChangeArrowheads="1"/>
            </p:cNvSpPr>
            <p:nvPr/>
          </p:nvSpPr>
          <p:spPr bwMode="auto">
            <a:xfrm>
              <a:off x="4059" y="261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299" name="Text Box 52" descr="斜纹布"/>
            <p:cNvSpPr txBox="1">
              <a:spLocks noChangeArrowheads="1"/>
            </p:cNvSpPr>
            <p:nvPr/>
          </p:nvSpPr>
          <p:spPr bwMode="auto">
            <a:xfrm>
              <a:off x="4104" y="2160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300" name="Text Box 53" descr="斜纹布"/>
            <p:cNvSpPr txBox="1">
              <a:spLocks noChangeArrowheads="1"/>
            </p:cNvSpPr>
            <p:nvPr/>
          </p:nvSpPr>
          <p:spPr bwMode="auto">
            <a:xfrm>
              <a:off x="4150" y="3111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301" name="Line 54"/>
            <p:cNvSpPr>
              <a:spLocks noChangeShapeType="1"/>
            </p:cNvSpPr>
            <p:nvPr/>
          </p:nvSpPr>
          <p:spPr bwMode="auto">
            <a:xfrm>
              <a:off x="4967" y="2342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02" name="Text Box 55" descr="斜纹布"/>
            <p:cNvSpPr txBox="1">
              <a:spLocks noChangeArrowheads="1"/>
            </p:cNvSpPr>
            <p:nvPr/>
          </p:nvSpPr>
          <p:spPr bwMode="auto">
            <a:xfrm>
              <a:off x="4830" y="279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C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303" name="Oval 56" descr="斜纹布"/>
            <p:cNvSpPr>
              <a:spLocks noChangeArrowheads="1"/>
            </p:cNvSpPr>
            <p:nvPr/>
          </p:nvSpPr>
          <p:spPr bwMode="auto">
            <a:xfrm>
              <a:off x="4150" y="3385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9" name="Group 57"/>
          <p:cNvGrpSpPr/>
          <p:nvPr/>
        </p:nvGrpSpPr>
        <p:grpSpPr bwMode="auto">
          <a:xfrm>
            <a:off x="6748463" y="3519488"/>
            <a:ext cx="1223962" cy="720725"/>
            <a:chOff x="4014" y="1933"/>
            <a:chExt cx="771" cy="454"/>
          </a:xfrm>
        </p:grpSpPr>
        <p:sp>
          <p:nvSpPr>
            <p:cNvPr id="54289" name="Line 58"/>
            <p:cNvSpPr>
              <a:spLocks noChangeShapeType="1"/>
            </p:cNvSpPr>
            <p:nvPr/>
          </p:nvSpPr>
          <p:spPr bwMode="auto">
            <a:xfrm>
              <a:off x="4059" y="1933"/>
              <a:ext cx="0" cy="454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0" name="Text Box 59" descr="斜纹布"/>
            <p:cNvSpPr txBox="1">
              <a:spLocks noChangeArrowheads="1"/>
            </p:cNvSpPr>
            <p:nvPr/>
          </p:nvSpPr>
          <p:spPr bwMode="auto">
            <a:xfrm>
              <a:off x="4014" y="1979"/>
              <a:ext cx="771" cy="28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等效</a:t>
              </a:r>
              <a:endPara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496700" name="Text Box 60"/>
          <p:cNvSpPr txBox="1">
            <a:spLocks noChangeArrowheads="1"/>
          </p:cNvSpPr>
          <p:nvPr/>
        </p:nvSpPr>
        <p:spPr bwMode="auto">
          <a:xfrm>
            <a:off x="773113" y="1000125"/>
            <a:ext cx="3311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>
                <a:latin typeface="楷体_GB2312" pitchFamily="49" charset="-122"/>
                <a:ea typeface="楷体_GB2312" pitchFamily="49" charset="-122"/>
              </a:rPr>
              <a:t>4.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电容的并联</a:t>
            </a:r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96701" name="Text Box 61"/>
          <p:cNvSpPr txBox="1">
            <a:spLocks noChangeArrowheads="1"/>
          </p:cNvSpPr>
          <p:nvPr/>
        </p:nvSpPr>
        <p:spPr bwMode="auto">
          <a:xfrm>
            <a:off x="989013" y="1965325"/>
            <a:ext cx="2376487" cy="547688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等效电容</a:t>
            </a:r>
            <a:endParaRPr kumimoji="1" lang="zh-CN" altLang="en-US" sz="280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bject 2"/>
              <p:cNvSpPr txBox="1"/>
              <p:nvPr/>
            </p:nvSpPr>
            <p:spPr bwMode="auto">
              <a:xfrm>
                <a:off x="7443259" y="131763"/>
                <a:ext cx="1472137" cy="9794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3259" y="131763"/>
                <a:ext cx="1472137" cy="979487"/>
              </a:xfrm>
              <a:prstGeom prst="rect">
                <a:avLst/>
              </a:prstGeom>
              <a:blipFill rotWithShape="1">
                <a:blip r:embed="rId14"/>
                <a:stretch>
                  <a:fillRect l="-331" t="-486" r="-302" b="-454"/>
                </a:stretch>
              </a:blipFill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 Box 58"/>
          <p:cNvSpPr txBox="1">
            <a:spLocks noChangeArrowheads="1"/>
          </p:cNvSpPr>
          <p:nvPr/>
        </p:nvSpPr>
        <p:spPr bwMode="auto">
          <a:xfrm>
            <a:off x="3561595" y="6289615"/>
            <a:ext cx="1802567" cy="400110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类似电阻串联</a:t>
            </a:r>
            <a:endParaRPr kumimoji="1" lang="zh-CN" altLang="en-US" sz="20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00" name="Group 8"/>
          <p:cNvGrpSpPr/>
          <p:nvPr/>
        </p:nvGrpSpPr>
        <p:grpSpPr bwMode="auto">
          <a:xfrm>
            <a:off x="5934075" y="1166813"/>
            <a:ext cx="2520950" cy="2520950"/>
            <a:chOff x="1474" y="527"/>
            <a:chExt cx="1588" cy="1588"/>
          </a:xfrm>
        </p:grpSpPr>
        <p:sp>
          <p:nvSpPr>
            <p:cNvPr id="55326" name="Line 9"/>
            <p:cNvSpPr>
              <a:spLocks noChangeShapeType="1"/>
            </p:cNvSpPr>
            <p:nvPr/>
          </p:nvSpPr>
          <p:spPr bwMode="auto">
            <a:xfrm>
              <a:off x="1655" y="845"/>
              <a:ext cx="998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7" name="Line 10"/>
            <p:cNvSpPr>
              <a:spLocks noChangeShapeType="1"/>
            </p:cNvSpPr>
            <p:nvPr/>
          </p:nvSpPr>
          <p:spPr bwMode="auto">
            <a:xfrm>
              <a:off x="1655" y="2069"/>
              <a:ext cx="998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8" name="Line 11"/>
            <p:cNvSpPr>
              <a:spLocks noChangeShapeType="1"/>
            </p:cNvSpPr>
            <p:nvPr/>
          </p:nvSpPr>
          <p:spPr bwMode="auto">
            <a:xfrm>
              <a:off x="2653" y="844"/>
              <a:ext cx="0" cy="50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9" name="Line 12"/>
            <p:cNvSpPr>
              <a:spLocks noChangeShapeType="1"/>
            </p:cNvSpPr>
            <p:nvPr/>
          </p:nvSpPr>
          <p:spPr bwMode="auto">
            <a:xfrm>
              <a:off x="2109" y="845"/>
              <a:ext cx="0" cy="49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30" name="Line 13"/>
            <p:cNvSpPr>
              <a:spLocks noChangeShapeType="1"/>
            </p:cNvSpPr>
            <p:nvPr/>
          </p:nvSpPr>
          <p:spPr bwMode="auto">
            <a:xfrm flipV="1">
              <a:off x="2653" y="1434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5331" name="Group 14"/>
            <p:cNvGrpSpPr/>
            <p:nvPr/>
          </p:nvGrpSpPr>
          <p:grpSpPr bwMode="auto">
            <a:xfrm>
              <a:off x="2517" y="1344"/>
              <a:ext cx="318" cy="90"/>
              <a:chOff x="4059" y="1117"/>
              <a:chExt cx="318" cy="90"/>
            </a:xfrm>
          </p:grpSpPr>
          <p:sp>
            <p:nvSpPr>
              <p:cNvPr id="55349" name="Line 15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0" name="Line 16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5332" name="Group 17"/>
            <p:cNvGrpSpPr/>
            <p:nvPr/>
          </p:nvGrpSpPr>
          <p:grpSpPr bwMode="auto">
            <a:xfrm>
              <a:off x="1972" y="1344"/>
              <a:ext cx="318" cy="90"/>
              <a:chOff x="4059" y="1117"/>
              <a:chExt cx="318" cy="90"/>
            </a:xfrm>
          </p:grpSpPr>
          <p:sp>
            <p:nvSpPr>
              <p:cNvPr id="55347" name="Line 18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48" name="Line 19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333" name="Oval 20" descr="斜纹布"/>
            <p:cNvSpPr>
              <a:spLocks noChangeArrowheads="1"/>
            </p:cNvSpPr>
            <p:nvPr/>
          </p:nvSpPr>
          <p:spPr bwMode="auto">
            <a:xfrm>
              <a:off x="1565" y="799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5334" name="Oval 21" descr="斜纹布"/>
            <p:cNvSpPr>
              <a:spLocks noChangeArrowheads="1"/>
            </p:cNvSpPr>
            <p:nvPr/>
          </p:nvSpPr>
          <p:spPr bwMode="auto">
            <a:xfrm>
              <a:off x="1565" y="2024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5335" name="Line 22"/>
            <p:cNvSpPr>
              <a:spLocks noChangeShapeType="1"/>
            </p:cNvSpPr>
            <p:nvPr/>
          </p:nvSpPr>
          <p:spPr bwMode="auto">
            <a:xfrm>
              <a:off x="2109" y="1434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36" name="Text Box 23" descr="斜纹布"/>
            <p:cNvSpPr txBox="1">
              <a:spLocks noChangeArrowheads="1"/>
            </p:cNvSpPr>
            <p:nvPr/>
          </p:nvSpPr>
          <p:spPr bwMode="auto">
            <a:xfrm>
              <a:off x="2608" y="93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337" name="Text Box 24" descr="斜纹布"/>
            <p:cNvSpPr txBox="1">
              <a:spLocks noChangeArrowheads="1"/>
            </p:cNvSpPr>
            <p:nvPr/>
          </p:nvSpPr>
          <p:spPr bwMode="auto">
            <a:xfrm>
              <a:off x="2064" y="93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338" name="Text Box 25" descr="斜纹布"/>
            <p:cNvSpPr txBox="1">
              <a:spLocks noChangeArrowheads="1"/>
            </p:cNvSpPr>
            <p:nvPr/>
          </p:nvSpPr>
          <p:spPr bwMode="auto">
            <a:xfrm>
              <a:off x="1474" y="1253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339" name="Text Box 26" descr="斜纹布"/>
            <p:cNvSpPr txBox="1">
              <a:spLocks noChangeArrowheads="1"/>
            </p:cNvSpPr>
            <p:nvPr/>
          </p:nvSpPr>
          <p:spPr bwMode="auto">
            <a:xfrm>
              <a:off x="1519" y="799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40" name="Text Box 27" descr="斜纹布"/>
            <p:cNvSpPr txBox="1">
              <a:spLocks noChangeArrowheads="1"/>
            </p:cNvSpPr>
            <p:nvPr/>
          </p:nvSpPr>
          <p:spPr bwMode="auto">
            <a:xfrm>
              <a:off x="1565" y="1750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41" name="Line 28"/>
            <p:cNvSpPr>
              <a:spLocks noChangeShapeType="1"/>
            </p:cNvSpPr>
            <p:nvPr/>
          </p:nvSpPr>
          <p:spPr bwMode="auto">
            <a:xfrm>
              <a:off x="2154" y="981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42" name="Line 29"/>
            <p:cNvSpPr>
              <a:spLocks noChangeShapeType="1"/>
            </p:cNvSpPr>
            <p:nvPr/>
          </p:nvSpPr>
          <p:spPr bwMode="auto">
            <a:xfrm>
              <a:off x="2699" y="981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43" name="Text Box 30" descr="斜纹布"/>
            <p:cNvSpPr txBox="1">
              <a:spLocks noChangeArrowheads="1"/>
            </p:cNvSpPr>
            <p:nvPr/>
          </p:nvSpPr>
          <p:spPr bwMode="auto">
            <a:xfrm>
              <a:off x="2064" y="143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344" name="Text Box 31" descr="斜纹布"/>
            <p:cNvSpPr txBox="1">
              <a:spLocks noChangeArrowheads="1"/>
            </p:cNvSpPr>
            <p:nvPr/>
          </p:nvSpPr>
          <p:spPr bwMode="auto">
            <a:xfrm>
              <a:off x="2608" y="143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800" b="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345" name="Text Box 32" descr="斜纹布"/>
            <p:cNvSpPr txBox="1">
              <a:spLocks noChangeArrowheads="1"/>
            </p:cNvSpPr>
            <p:nvPr/>
          </p:nvSpPr>
          <p:spPr bwMode="auto">
            <a:xfrm>
              <a:off x="1701" y="527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346" name="Line 33"/>
            <p:cNvSpPr>
              <a:spLocks noChangeShapeType="1"/>
            </p:cNvSpPr>
            <p:nvPr/>
          </p:nvSpPr>
          <p:spPr bwMode="auto">
            <a:xfrm>
              <a:off x="1791" y="890"/>
              <a:ext cx="182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508962" name="Object 34"/>
          <p:cNvGraphicFramePr>
            <a:graphicFrameLocks noChangeAspect="1"/>
          </p:cNvGraphicFramePr>
          <p:nvPr/>
        </p:nvGraphicFramePr>
        <p:xfrm>
          <a:off x="1254125" y="2679700"/>
          <a:ext cx="1655763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公式" r:id="rId4" imgW="614045" imgH="391795" progId="Equation.3">
                  <p:embed/>
                </p:oleObj>
              </mc:Choice>
              <mc:Fallback>
                <p:oleObj name="公式" r:id="rId4" imgW="614045" imgH="391795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2679700"/>
                        <a:ext cx="1655763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8963" name="Object 35"/>
          <p:cNvGraphicFramePr>
            <a:graphicFrameLocks noChangeAspect="1"/>
          </p:cNvGraphicFramePr>
          <p:nvPr/>
        </p:nvGraphicFramePr>
        <p:xfrm>
          <a:off x="3341688" y="2606675"/>
          <a:ext cx="18002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name="公式" r:id="rId6" imgW="635635" imgH="391795" progId="Equation.3">
                  <p:embed/>
                </p:oleObj>
              </mc:Choice>
              <mc:Fallback>
                <p:oleObj name="公式" r:id="rId6" imgW="635635" imgH="391795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688" y="2606675"/>
                        <a:ext cx="180022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8964" name="Object 36"/>
          <p:cNvGraphicFramePr>
            <a:graphicFrameLocks noChangeAspect="1"/>
          </p:cNvGraphicFramePr>
          <p:nvPr/>
        </p:nvGraphicFramePr>
        <p:xfrm>
          <a:off x="1254125" y="3830638"/>
          <a:ext cx="15462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6" name="公式" r:id="rId8" imgW="544195" imgH="391795" progId="Equation.3">
                  <p:embed/>
                </p:oleObj>
              </mc:Choice>
              <mc:Fallback>
                <p:oleObj name="公式" r:id="rId8" imgW="544195" imgH="391795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3830638"/>
                        <a:ext cx="154622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8967" name="Object 39"/>
          <p:cNvGraphicFramePr>
            <a:graphicFrameLocks noChangeAspect="1"/>
          </p:cNvGraphicFramePr>
          <p:nvPr/>
        </p:nvGraphicFramePr>
        <p:xfrm>
          <a:off x="1254125" y="5127625"/>
          <a:ext cx="1296988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公式" r:id="rId10" imgW="478790" imgH="391795" progId="Equation.3">
                  <p:embed/>
                </p:oleObj>
              </mc:Choice>
              <mc:Fallback>
                <p:oleObj name="公式" r:id="rId10" imgW="478790" imgH="391795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5127625"/>
                        <a:ext cx="1296988" cy="1058863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8968" name="Object 40"/>
          <p:cNvGraphicFramePr>
            <a:graphicFrameLocks noChangeAspect="1"/>
          </p:cNvGraphicFramePr>
          <p:nvPr/>
        </p:nvGraphicFramePr>
        <p:xfrm>
          <a:off x="3197225" y="5054600"/>
          <a:ext cx="15652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8" name="公式" r:id="rId12" imgW="513715" imgH="391795" progId="Equation.3">
                  <p:embed/>
                </p:oleObj>
              </mc:Choice>
              <mc:Fallback>
                <p:oleObj name="公式" r:id="rId12" imgW="513715" imgH="391795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7225" y="5054600"/>
                        <a:ext cx="1565275" cy="119538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306" name="Group 41"/>
          <p:cNvGrpSpPr/>
          <p:nvPr/>
        </p:nvGrpSpPr>
        <p:grpSpPr bwMode="auto">
          <a:xfrm>
            <a:off x="6221413" y="4191000"/>
            <a:ext cx="2016125" cy="2089150"/>
            <a:chOff x="4059" y="2160"/>
            <a:chExt cx="1270" cy="1316"/>
          </a:xfrm>
        </p:grpSpPr>
        <p:sp>
          <p:nvSpPr>
            <p:cNvPr id="55311" name="Line 42"/>
            <p:cNvSpPr>
              <a:spLocks noChangeShapeType="1"/>
            </p:cNvSpPr>
            <p:nvPr/>
          </p:nvSpPr>
          <p:spPr bwMode="auto">
            <a:xfrm>
              <a:off x="4240" y="2206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2" name="Line 43"/>
            <p:cNvSpPr>
              <a:spLocks noChangeShapeType="1"/>
            </p:cNvSpPr>
            <p:nvPr/>
          </p:nvSpPr>
          <p:spPr bwMode="auto">
            <a:xfrm>
              <a:off x="4240" y="3430"/>
              <a:ext cx="68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3" name="Line 44"/>
            <p:cNvSpPr>
              <a:spLocks noChangeShapeType="1"/>
            </p:cNvSpPr>
            <p:nvPr/>
          </p:nvSpPr>
          <p:spPr bwMode="auto">
            <a:xfrm>
              <a:off x="4921" y="2205"/>
              <a:ext cx="0" cy="50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4" name="Line 45"/>
            <p:cNvSpPr>
              <a:spLocks noChangeShapeType="1"/>
            </p:cNvSpPr>
            <p:nvPr/>
          </p:nvSpPr>
          <p:spPr bwMode="auto">
            <a:xfrm flipV="1">
              <a:off x="4921" y="2795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5315" name="Group 46"/>
            <p:cNvGrpSpPr/>
            <p:nvPr/>
          </p:nvGrpSpPr>
          <p:grpSpPr bwMode="auto">
            <a:xfrm>
              <a:off x="4785" y="2705"/>
              <a:ext cx="318" cy="90"/>
              <a:chOff x="4059" y="1117"/>
              <a:chExt cx="318" cy="90"/>
            </a:xfrm>
          </p:grpSpPr>
          <p:sp>
            <p:nvSpPr>
              <p:cNvPr id="55324" name="Line 47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25" name="Line 48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316" name="Oval 49" descr="斜纹布"/>
            <p:cNvSpPr>
              <a:spLocks noChangeArrowheads="1"/>
            </p:cNvSpPr>
            <p:nvPr/>
          </p:nvSpPr>
          <p:spPr bwMode="auto">
            <a:xfrm>
              <a:off x="4150" y="2160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55317" name="Text Box 50" descr="斜纹布"/>
            <p:cNvSpPr txBox="1">
              <a:spLocks noChangeArrowheads="1"/>
            </p:cNvSpPr>
            <p:nvPr/>
          </p:nvSpPr>
          <p:spPr bwMode="auto">
            <a:xfrm>
              <a:off x="4875" y="2251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318" name="Text Box 51" descr="斜纹布"/>
            <p:cNvSpPr txBox="1">
              <a:spLocks noChangeArrowheads="1"/>
            </p:cNvSpPr>
            <p:nvPr/>
          </p:nvSpPr>
          <p:spPr bwMode="auto">
            <a:xfrm>
              <a:off x="4059" y="2614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319" name="Text Box 52" descr="斜纹布"/>
            <p:cNvSpPr txBox="1">
              <a:spLocks noChangeArrowheads="1"/>
            </p:cNvSpPr>
            <p:nvPr/>
          </p:nvSpPr>
          <p:spPr bwMode="auto">
            <a:xfrm>
              <a:off x="4104" y="2160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20" name="Text Box 53" descr="斜纹布"/>
            <p:cNvSpPr txBox="1">
              <a:spLocks noChangeArrowheads="1"/>
            </p:cNvSpPr>
            <p:nvPr/>
          </p:nvSpPr>
          <p:spPr bwMode="auto">
            <a:xfrm>
              <a:off x="4150" y="3111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21" name="Line 54"/>
            <p:cNvSpPr>
              <a:spLocks noChangeShapeType="1"/>
            </p:cNvSpPr>
            <p:nvPr/>
          </p:nvSpPr>
          <p:spPr bwMode="auto">
            <a:xfrm>
              <a:off x="4967" y="2342"/>
              <a:ext cx="0" cy="226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2" name="Text Box 55" descr="斜纹布"/>
            <p:cNvSpPr txBox="1">
              <a:spLocks noChangeArrowheads="1"/>
            </p:cNvSpPr>
            <p:nvPr/>
          </p:nvSpPr>
          <p:spPr bwMode="auto">
            <a:xfrm>
              <a:off x="4830" y="2795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C</a:t>
              </a:r>
              <a:endParaRPr kumimoji="1" lang="en-US" altLang="zh-CN" sz="2800" b="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323" name="Oval 56" descr="斜纹布"/>
            <p:cNvSpPr>
              <a:spLocks noChangeArrowheads="1"/>
            </p:cNvSpPr>
            <p:nvPr/>
          </p:nvSpPr>
          <p:spPr bwMode="auto">
            <a:xfrm>
              <a:off x="4150" y="3385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  <p:sp>
        <p:nvSpPr>
          <p:cNvPr id="508989" name="Text Box 61"/>
          <p:cNvSpPr txBox="1">
            <a:spLocks noChangeArrowheads="1"/>
          </p:cNvSpPr>
          <p:nvPr/>
        </p:nvSpPr>
        <p:spPr bwMode="auto">
          <a:xfrm>
            <a:off x="749300" y="1152525"/>
            <a:ext cx="3311525" cy="547688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并联电容的分流</a:t>
            </a:r>
            <a:endParaRPr kumimoji="1" lang="zh-CN" altLang="en-US" sz="280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Object 2"/>
              <p:cNvSpPr txBox="1"/>
              <p:nvPr/>
            </p:nvSpPr>
            <p:spPr bwMode="auto">
              <a:xfrm>
                <a:off x="7443259" y="131763"/>
                <a:ext cx="1472137" cy="9794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3259" y="131763"/>
                <a:ext cx="1472137" cy="979487"/>
              </a:xfrm>
              <a:prstGeom prst="rect">
                <a:avLst/>
              </a:prstGeom>
              <a:blipFill rotWithShape="1">
                <a:blip r:embed="rId14"/>
                <a:stretch>
                  <a:fillRect l="-331" t="-486" r="-302" b="-454"/>
                </a:stretch>
              </a:blipFill>
              <a:ln>
                <a:solidFill>
                  <a:srgbClr val="FF0000"/>
                </a:solidFill>
                <a:prstDash val="dash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 Box 58"/>
          <p:cNvSpPr txBox="1">
            <a:spLocks noChangeArrowheads="1"/>
          </p:cNvSpPr>
          <p:nvPr/>
        </p:nvSpPr>
        <p:spPr bwMode="auto">
          <a:xfrm>
            <a:off x="2082006" y="6413500"/>
            <a:ext cx="2505605" cy="400110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None/>
            </a:pPr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类似串联电阻的分压</a:t>
            </a:r>
            <a:endParaRPr kumimoji="1" lang="zh-CN" altLang="en-US" sz="20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8"/>
          <p:cNvGrpSpPr/>
          <p:nvPr/>
        </p:nvGrpSpPr>
        <p:grpSpPr bwMode="auto">
          <a:xfrm>
            <a:off x="555625" y="1503363"/>
            <a:ext cx="1663700" cy="850900"/>
            <a:chOff x="385" y="3022"/>
            <a:chExt cx="1018" cy="536"/>
          </a:xfrm>
        </p:grpSpPr>
        <p:pic>
          <p:nvPicPr>
            <p:cNvPr id="56329" name="Picture 59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0" name="Text Box 60"/>
            <p:cNvSpPr txBox="1">
              <a:spLocks noChangeArrowheads="1"/>
            </p:cNvSpPr>
            <p:nvPr/>
          </p:nvSpPr>
          <p:spPr bwMode="auto">
            <a:xfrm>
              <a:off x="793" y="3125"/>
              <a:ext cx="6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b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512061" name="Text Box 61"/>
          <p:cNvSpPr txBox="1">
            <a:spLocks noChangeArrowheads="1"/>
          </p:cNvSpPr>
          <p:nvPr/>
        </p:nvSpPr>
        <p:spPr bwMode="auto">
          <a:xfrm>
            <a:off x="755650" y="2682875"/>
            <a:ext cx="7272338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  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以上虽然是关于两个电容或两个电感的串联和并联等效，但其结论可以推广到 </a:t>
            </a:r>
            <a:r>
              <a:rPr kumimoji="1" lang="en-US" altLang="zh-CN" sz="28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kumimoji="1" lang="en-US" altLang="zh-CN" sz="28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个电容或 </a:t>
            </a:r>
            <a:r>
              <a:rPr kumimoji="1" lang="en-US" altLang="zh-CN" sz="2800" b="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kumimoji="1" lang="en-US" altLang="zh-CN" sz="2800" b="0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个电感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的串联</a:t>
            </a:r>
            <a:r>
              <a:rPr kumimoji="1" lang="zh-CN" altLang="en-US" sz="2800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和并联等效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6.3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电感、电容的串并联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560916" y="1786467"/>
            <a:ext cx="8137525" cy="284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latin typeface="楷体_GB2312" pitchFamily="49" charset="-122"/>
              </a:rPr>
              <a:t>    	</a:t>
            </a:r>
            <a:r>
              <a:rPr lang="zh-CN" altLang="en-US" dirty="0">
                <a:latin typeface="楷体_GB2312" pitchFamily="49" charset="-122"/>
              </a:rPr>
              <a:t>互感（耦合电感）元件属于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多端元件</a:t>
            </a:r>
            <a:r>
              <a:rPr lang="zh-CN" altLang="en-US" dirty="0">
                <a:latin typeface="楷体_GB2312" pitchFamily="49" charset="-122"/>
              </a:rPr>
              <a:t>，在实际电路中，如收音机、电视机中的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中周线圈</a:t>
            </a:r>
            <a:r>
              <a:rPr lang="zh-CN" altLang="en-US" dirty="0">
                <a:latin typeface="楷体_GB2312" pitchFamily="49" charset="-122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振荡线圈</a:t>
            </a:r>
            <a:r>
              <a:rPr lang="zh-CN" altLang="en-US" dirty="0">
                <a:latin typeface="楷体_GB2312" pitchFamily="49" charset="-122"/>
              </a:rPr>
              <a:t>，整流电源里使用的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变压器</a:t>
            </a:r>
            <a:r>
              <a:rPr lang="zh-CN" altLang="en-US" dirty="0">
                <a:latin typeface="楷体_GB2312" pitchFamily="49" charset="-122"/>
              </a:rPr>
              <a:t>等都是耦合电感元件</a:t>
            </a:r>
            <a:endParaRPr lang="en-US" altLang="zh-CN" dirty="0">
              <a:latin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latin typeface="楷体_GB2312" pitchFamily="49" charset="-122"/>
              </a:rPr>
              <a:t>	</a:t>
            </a:r>
            <a:r>
              <a:rPr lang="zh-CN" altLang="en-US" dirty="0">
                <a:latin typeface="楷体_GB2312" pitchFamily="49" charset="-122"/>
              </a:rPr>
              <a:t>熟悉这类多端元件的特性，掌握包含这类多端元件的电路问题的分析方法是非常必要的。</a:t>
            </a:r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Text Box 2"/>
          <p:cNvSpPr txBox="1">
            <a:spLocks noChangeArrowheads="1"/>
          </p:cNvSpPr>
          <p:nvPr/>
        </p:nvSpPr>
        <p:spPr bwMode="auto">
          <a:xfrm>
            <a:off x="1055688" y="1974465"/>
            <a:ext cx="7632700" cy="115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任何时刻，通过电感元件的电流 </a:t>
            </a:r>
            <a:r>
              <a:rPr kumimoji="1" lang="en-US" altLang="zh-CN" sz="28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8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与其磁通链</a:t>
            </a:r>
            <a:r>
              <a:rPr kumimoji="1" lang="zh-CN" altLang="en-US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</a:t>
            </a:r>
            <a:r>
              <a:rPr kumimoji="1" lang="zh-CN" altLang="en-US" sz="28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成正比。</a:t>
            </a:r>
            <a:r>
              <a:rPr kumimoji="1" lang="zh-CN" altLang="en-US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 </a:t>
            </a:r>
            <a:r>
              <a:rPr kumimoji="1" lang="en-US" altLang="zh-CN" sz="28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~ </a:t>
            </a:r>
            <a:r>
              <a:rPr kumimoji="1" lang="en-US" altLang="zh-CN" sz="28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8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特性为过原点的直线。</a:t>
            </a:r>
            <a:endParaRPr kumimoji="1"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2563" name="Text Box 3"/>
          <p:cNvSpPr txBox="1">
            <a:spLocks noChangeArrowheads="1"/>
          </p:cNvSpPr>
          <p:nvPr/>
        </p:nvSpPr>
        <p:spPr bwMode="auto">
          <a:xfrm>
            <a:off x="768350" y="1158875"/>
            <a:ext cx="59039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>
                <a:latin typeface="楷体_GB2312" pitchFamily="49" charset="-122"/>
                <a:ea typeface="楷体_GB2312" pitchFamily="49" charset="-122"/>
              </a:rPr>
              <a:t>2. 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线性时不变电感元件</a:t>
            </a:r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2564" name="Object 4"/>
              <p:cNvSpPr txBox="1"/>
              <p:nvPr/>
            </p:nvSpPr>
            <p:spPr bwMode="auto">
              <a:xfrm>
                <a:off x="1631950" y="3462338"/>
                <a:ext cx="2663825" cy="6381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3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256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1950" y="3462338"/>
                <a:ext cx="2663825" cy="638175"/>
              </a:xfrm>
              <a:prstGeom prst="rect">
                <a:avLst/>
              </a:prstGeom>
              <a:blipFill rotWithShape="1">
                <a:blip r:embed="rId4"/>
                <a:stretch>
                  <a:fillRect t="-50" b="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5"/>
          <p:cNvGrpSpPr/>
          <p:nvPr/>
        </p:nvGrpSpPr>
        <p:grpSpPr bwMode="auto">
          <a:xfrm>
            <a:off x="5016500" y="3409950"/>
            <a:ext cx="2447925" cy="2860675"/>
            <a:chOff x="3878" y="1037"/>
            <a:chExt cx="1406" cy="1679"/>
          </a:xfrm>
        </p:grpSpPr>
        <p:grpSp>
          <p:nvGrpSpPr>
            <p:cNvPr id="9232" name="Group 6"/>
            <p:cNvGrpSpPr/>
            <p:nvPr/>
          </p:nvGrpSpPr>
          <p:grpSpPr bwMode="auto">
            <a:xfrm>
              <a:off x="3878" y="1209"/>
              <a:ext cx="1406" cy="1507"/>
              <a:chOff x="336" y="1872"/>
              <a:chExt cx="1056" cy="1104"/>
            </a:xfrm>
          </p:grpSpPr>
          <p:sp>
            <p:nvSpPr>
              <p:cNvPr id="9239" name="Line 7"/>
              <p:cNvSpPr>
                <a:spLocks noChangeShapeType="1"/>
              </p:cNvSpPr>
              <p:nvPr/>
            </p:nvSpPr>
            <p:spPr bwMode="auto">
              <a:xfrm>
                <a:off x="336" y="2544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0" name="Line 8"/>
              <p:cNvSpPr>
                <a:spLocks noChangeShapeType="1"/>
              </p:cNvSpPr>
              <p:nvPr/>
            </p:nvSpPr>
            <p:spPr bwMode="auto">
              <a:xfrm flipV="1">
                <a:off x="720" y="1872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233" name="Text Box 9"/>
            <p:cNvSpPr txBox="1">
              <a:spLocks noChangeArrowheads="1"/>
            </p:cNvSpPr>
            <p:nvPr/>
          </p:nvSpPr>
          <p:spPr bwMode="auto">
            <a:xfrm>
              <a:off x="4389" y="1037"/>
              <a:ext cx="246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kumimoji="1" lang="en-US" altLang="zh-CN" sz="2800" b="0" i="1">
                <a:latin typeface="Times New Roman" panose="02020603050405020304" pitchFamily="18" charset="0"/>
              </a:endParaRPr>
            </a:p>
          </p:txBody>
        </p:sp>
        <p:sp>
          <p:nvSpPr>
            <p:cNvPr id="9234" name="Text Box 10"/>
            <p:cNvSpPr txBox="1">
              <a:spLocks noChangeArrowheads="1"/>
            </p:cNvSpPr>
            <p:nvPr/>
          </p:nvSpPr>
          <p:spPr bwMode="auto">
            <a:xfrm>
              <a:off x="5042" y="2137"/>
              <a:ext cx="163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</a:rPr>
                <a:t>i</a:t>
              </a:r>
              <a:endParaRPr kumimoji="1" lang="en-US" altLang="zh-CN" sz="2800" b="0" i="1">
                <a:latin typeface="Times New Roman" panose="02020603050405020304" pitchFamily="18" charset="0"/>
              </a:endParaRPr>
            </a:p>
          </p:txBody>
        </p:sp>
        <p:sp>
          <p:nvSpPr>
            <p:cNvPr id="9235" name="Text Box 11"/>
            <p:cNvSpPr txBox="1">
              <a:spLocks noChangeArrowheads="1"/>
            </p:cNvSpPr>
            <p:nvPr/>
          </p:nvSpPr>
          <p:spPr bwMode="auto">
            <a:xfrm>
              <a:off x="4414" y="2137"/>
              <a:ext cx="208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latin typeface="Times New Roman" panose="02020603050405020304" pitchFamily="18" charset="0"/>
                </a:rPr>
                <a:t>o</a:t>
              </a:r>
              <a:endParaRPr kumimoji="1" lang="en-US" altLang="zh-CN" sz="2800" b="0">
                <a:latin typeface="Times New Roman" panose="02020603050405020304" pitchFamily="18" charset="0"/>
              </a:endParaRPr>
            </a:p>
          </p:txBody>
        </p:sp>
        <p:sp>
          <p:nvSpPr>
            <p:cNvPr id="9236" name="Freeform 12"/>
            <p:cNvSpPr/>
            <p:nvPr/>
          </p:nvSpPr>
          <p:spPr bwMode="auto">
            <a:xfrm>
              <a:off x="4596" y="1978"/>
              <a:ext cx="55" cy="117"/>
            </a:xfrm>
            <a:custGeom>
              <a:avLst/>
              <a:gdLst>
                <a:gd name="T0" fmla="*/ 0 w 55"/>
                <a:gd name="T1" fmla="*/ 0 h 117"/>
                <a:gd name="T2" fmla="*/ 48 w 55"/>
                <a:gd name="T3" fmla="*/ 45 h 117"/>
                <a:gd name="T4" fmla="*/ 45 w 55"/>
                <a:gd name="T5" fmla="*/ 117 h 117"/>
                <a:gd name="T6" fmla="*/ 0 60000 65536"/>
                <a:gd name="T7" fmla="*/ 0 60000 65536"/>
                <a:gd name="T8" fmla="*/ 0 60000 65536"/>
                <a:gd name="T9" fmla="*/ 0 w 55"/>
                <a:gd name="T10" fmla="*/ 0 h 117"/>
                <a:gd name="T11" fmla="*/ 55 w 55"/>
                <a:gd name="T12" fmla="*/ 117 h 1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" h="117">
                  <a:moveTo>
                    <a:pt x="0" y="0"/>
                  </a:moveTo>
                  <a:cubicBezTo>
                    <a:pt x="8" y="7"/>
                    <a:pt x="41" y="25"/>
                    <a:pt x="48" y="45"/>
                  </a:cubicBezTo>
                  <a:cubicBezTo>
                    <a:pt x="55" y="65"/>
                    <a:pt x="46" y="102"/>
                    <a:pt x="45" y="117"/>
                  </a:cubicBezTo>
                </a:path>
              </a:pathLst>
            </a:custGeom>
            <a:noFill/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237" name="Text Box 13"/>
            <p:cNvSpPr txBox="1">
              <a:spLocks noChangeArrowheads="1"/>
            </p:cNvSpPr>
            <p:nvPr/>
          </p:nvSpPr>
          <p:spPr bwMode="auto">
            <a:xfrm>
              <a:off x="4641" y="1762"/>
              <a:ext cx="43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endParaRPr kumimoji="1" lang="en-US" altLang="zh-CN" sz="2800" b="0" i="1">
                <a:latin typeface="Times New Roman" panose="02020603050405020304" pitchFamily="18" charset="0"/>
              </a:endParaRPr>
            </a:p>
          </p:txBody>
        </p:sp>
        <p:sp>
          <p:nvSpPr>
            <p:cNvPr id="9238" name="Line 14"/>
            <p:cNvSpPr>
              <a:spLocks noChangeShapeType="1"/>
            </p:cNvSpPr>
            <p:nvPr/>
          </p:nvSpPr>
          <p:spPr bwMode="auto">
            <a:xfrm flipV="1">
              <a:off x="3969" y="1616"/>
              <a:ext cx="998" cy="8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22581" name="Object 21"/>
          <p:cNvGraphicFramePr>
            <a:graphicFrameLocks noChangeAspect="1"/>
          </p:cNvGraphicFramePr>
          <p:nvPr/>
        </p:nvGraphicFramePr>
        <p:xfrm>
          <a:off x="1271588" y="4543425"/>
          <a:ext cx="345598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公式" r:id="rId5" imgW="1001395" imgH="391795" progId="Equation.3">
                  <p:embed/>
                </p:oleObj>
              </mc:Choice>
              <mc:Fallback>
                <p:oleObj name="公式" r:id="rId5" imgW="1001395" imgH="39179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588" y="4543425"/>
                        <a:ext cx="3455987" cy="13938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FF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11" descr="变压器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4" y="1389856"/>
            <a:ext cx="4481306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 Box 13"/>
          <p:cNvSpPr txBox="1">
            <a:spLocks noChangeArrowheads="1"/>
          </p:cNvSpPr>
          <p:nvPr/>
        </p:nvSpPr>
        <p:spPr bwMode="auto">
          <a:xfrm>
            <a:off x="3851274" y="5921950"/>
            <a:ext cx="15128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solidFill>
                  <a:srgbClr val="FFFFFF"/>
                </a:solidFill>
              </a:rPr>
              <a:t>变压器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5" name="Picture 9" descr="变压器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1" y="1389856"/>
            <a:ext cx="3861922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9"/>
          <p:cNvSpPr txBox="1">
            <a:spLocks noChangeArrowheads="1"/>
          </p:cNvSpPr>
          <p:nvPr/>
        </p:nvSpPr>
        <p:spPr bwMode="auto">
          <a:xfrm>
            <a:off x="983456" y="5709962"/>
            <a:ext cx="675507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FFFFFF"/>
                </a:solidFill>
              </a:rPr>
              <a:t>Step Up Transformer &amp; Step Down Transformer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FFFFFF"/>
                </a:solidFill>
              </a:rPr>
              <a:t> - Generally used for stepping up and down the voltage level of power in transmission and distribution power system network.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68350"/>
            <a:ext cx="6350000" cy="4724400"/>
          </a:xfrm>
          <a:prstGeom prst="rect">
            <a:avLst/>
          </a:prstGeom>
        </p:spPr>
      </p:pic>
      <p:pic>
        <p:nvPicPr>
          <p:cNvPr id="82946" name="Picture 2" descr="DLX Scale Transformers Bumblebee Figure | BigBadToySto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3" y="5776912"/>
            <a:ext cx="1341967" cy="100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754881" y="5389842"/>
            <a:ext cx="139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NOT this one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Text Box 12"/>
          <p:cNvSpPr txBox="1">
            <a:spLocks noChangeArrowheads="1"/>
          </p:cNvSpPr>
          <p:nvPr/>
        </p:nvSpPr>
        <p:spPr bwMode="auto">
          <a:xfrm>
            <a:off x="6133578" y="702469"/>
            <a:ext cx="25278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FFFFFF"/>
                </a:solidFill>
              </a:rPr>
              <a:t>小型变压器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42" y="963258"/>
            <a:ext cx="4380457" cy="277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42" y="4054475"/>
            <a:ext cx="441190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207636" y="2148499"/>
            <a:ext cx="21739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车载充电器</a:t>
            </a:r>
            <a:endParaRPr lang="en-US" altLang="zh-CN" sz="2400" dirty="0"/>
          </a:p>
          <a:p>
            <a:pPr algn="ctr"/>
            <a:r>
              <a:rPr lang="en-US" altLang="zh-CN" sz="2400" dirty="0"/>
              <a:t>12V-24V</a:t>
            </a:r>
            <a:r>
              <a:rPr lang="zh-CN" altLang="en-US" sz="2400" dirty="0"/>
              <a:t>点烟器</a:t>
            </a:r>
            <a:endParaRPr lang="en-US" altLang="zh-CN" sz="2400" dirty="0"/>
          </a:p>
          <a:p>
            <a:pPr algn="ctr"/>
            <a:r>
              <a:rPr lang="en-US" altLang="zh-CN" sz="2400" dirty="0"/>
              <a:t>5V-9V USB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372736" y="488534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手机充电器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拆解报告：SlimQ 65W氮化镓USB PD快充充电器SLIMQ-GaN65AC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5" t="5291" b="9048"/>
          <a:stretch>
            <a:fillRect/>
          </a:stretch>
        </p:blipFill>
        <p:spPr bwMode="auto">
          <a:xfrm>
            <a:off x="4768710" y="3739151"/>
            <a:ext cx="3816067" cy="29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2"/>
          <a:stretch>
            <a:fillRect/>
          </a:stretch>
        </p:blipFill>
        <p:spPr bwMode="auto">
          <a:xfrm>
            <a:off x="454819" y="3739151"/>
            <a:ext cx="3494881" cy="29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5" name="Picture 6" descr="拆解报告：SlimQ 65W氮化镓USB PD快充充电器SLIMQ-GaN65A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8"/>
          <a:stretch>
            <a:fillRect/>
          </a:stretch>
        </p:blipFill>
        <p:spPr bwMode="auto">
          <a:xfrm>
            <a:off x="1870868" y="855723"/>
            <a:ext cx="5116409" cy="267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273132" y="208499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共模电感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9" name="Picture 11" descr="镇流器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8" y="963483"/>
            <a:ext cx="2822281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3"/>
          <p:cNvSpPr txBox="1">
            <a:spLocks noChangeArrowheads="1"/>
          </p:cNvSpPr>
          <p:nvPr/>
        </p:nvSpPr>
        <p:spPr bwMode="auto">
          <a:xfrm>
            <a:off x="1378966" y="2962566"/>
            <a:ext cx="18716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FFFFFF"/>
                </a:solidFill>
              </a:rPr>
              <a:t>整流器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62474" name="Picture 17" descr="电流互感器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8" y="3812996"/>
            <a:ext cx="1971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5" name="Text Box 18"/>
          <p:cNvSpPr txBox="1">
            <a:spLocks noChangeArrowheads="1"/>
          </p:cNvSpPr>
          <p:nvPr/>
        </p:nvSpPr>
        <p:spPr bwMode="auto">
          <a:xfrm>
            <a:off x="3091234" y="3848198"/>
            <a:ext cx="2195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FF"/>
                </a:solidFill>
              </a:rPr>
              <a:t>电流互感器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98450" y="4471531"/>
            <a:ext cx="2072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Current transformer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52905" y="4840863"/>
            <a:ext cx="2072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400/5</a:t>
            </a:r>
            <a:r>
              <a:rPr lang="zh-CN" altLang="en-US" dirty="0">
                <a:latin typeface="Arial" panose="020B0604020202020204" pitchFamily="34" charset="0"/>
              </a:rPr>
              <a:t>的电流互感器，可以把实际为</a:t>
            </a:r>
            <a:r>
              <a:rPr lang="en-US" altLang="zh-CN" dirty="0">
                <a:latin typeface="Arial" panose="020B0604020202020204" pitchFamily="34" charset="0"/>
              </a:rPr>
              <a:t>400A</a:t>
            </a:r>
            <a:r>
              <a:rPr lang="zh-CN" altLang="en-US" dirty="0">
                <a:latin typeface="Arial" panose="020B0604020202020204" pitchFamily="34" charset="0"/>
              </a:rPr>
              <a:t>的电流转变为</a:t>
            </a:r>
            <a:r>
              <a:rPr lang="en-US" altLang="zh-CN" dirty="0">
                <a:latin typeface="Arial" panose="020B0604020202020204" pitchFamily="34" charset="0"/>
              </a:rPr>
              <a:t>5A</a:t>
            </a:r>
            <a:r>
              <a:rPr lang="zh-CN" altLang="en-US" dirty="0">
                <a:latin typeface="Arial" panose="020B0604020202020204" pitchFamily="34" charset="0"/>
              </a:rPr>
              <a:t>的电流</a:t>
            </a:r>
            <a:endParaRPr lang="zh-CN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4" b="12883"/>
          <a:stretch>
            <a:fillRect/>
          </a:stretch>
        </p:blipFill>
        <p:spPr bwMode="auto">
          <a:xfrm>
            <a:off x="5574687" y="3935828"/>
            <a:ext cx="304800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142288" y="6151799"/>
            <a:ext cx="5279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/>
              <a:t>电流互感器把大电流按一定比例变为小电流，提供各种仪表使用和继电保护用的电流，并将</a:t>
            </a:r>
            <a:r>
              <a:rPr lang="zh-CN" altLang="en-US" sz="1200" dirty="0">
                <a:solidFill>
                  <a:srgbClr val="FFFF00"/>
                </a:solidFill>
              </a:rPr>
              <a:t>二次系统与高电压隔离</a:t>
            </a:r>
            <a:r>
              <a:rPr lang="zh-CN" altLang="en-US" sz="1200" dirty="0"/>
              <a:t>。它不仅保证了人身和设备的安全，也使仪表和继电器的制造简单化、标准化，提高了经济效益。</a:t>
            </a:r>
            <a:endParaRPr lang="zh-CN" altLang="en-US" sz="1200" dirty="0"/>
          </a:p>
        </p:txBody>
      </p:sp>
      <p:pic>
        <p:nvPicPr>
          <p:cNvPr id="83970" name="Picture 2" descr="What is Optocoupler: Its Types and Various Application in DC/AC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607" y="963483"/>
            <a:ext cx="4431643" cy="255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162855" y="356612"/>
            <a:ext cx="18716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/>
              <a:t>互感？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8" name="Text Box 48"/>
          <p:cNvSpPr txBox="1">
            <a:spLocks noChangeArrowheads="1"/>
          </p:cNvSpPr>
          <p:nvPr/>
        </p:nvSpPr>
        <p:spPr bwMode="auto">
          <a:xfrm>
            <a:off x="535782" y="4419588"/>
            <a:ext cx="8040688" cy="13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715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楷体_GB2312" pitchFamily="49" charset="-122"/>
              </a:rPr>
              <a:t>线圈</a:t>
            </a:r>
            <a:r>
              <a:rPr kumimoji="1" lang="en-US" altLang="zh-CN" sz="2400" b="0" dirty="0">
                <a:latin typeface="楷体_GB2312" pitchFamily="49" charset="-122"/>
              </a:rPr>
              <a:t>1</a:t>
            </a:r>
            <a:r>
              <a:rPr kumimoji="1" lang="zh-CN" altLang="en-US" sz="2400" dirty="0">
                <a:latin typeface="楷体_GB2312" pitchFamily="49" charset="-122"/>
              </a:rPr>
              <a:t>中通入电流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楷体_GB2312" pitchFamily="49" charset="-122"/>
              </a:rPr>
              <a:t>时，在线圈</a:t>
            </a:r>
            <a:r>
              <a:rPr kumimoji="1" lang="en-US" altLang="zh-CN" sz="2400" b="0" dirty="0">
                <a:latin typeface="楷体_GB2312" pitchFamily="49" charset="-122"/>
              </a:rPr>
              <a:t>1</a:t>
            </a:r>
            <a:r>
              <a:rPr kumimoji="1" lang="zh-CN" altLang="en-US" sz="2400" dirty="0">
                <a:latin typeface="楷体_GB2312" pitchFamily="49" charset="-122"/>
              </a:rPr>
              <a:t>中产生磁通，同时，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有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</a:rPr>
              <a:t>部分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磁通穿过临近线圈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dirty="0">
                <a:latin typeface="楷体_GB2312" pitchFamily="49" charset="-122"/>
              </a:rPr>
              <a:t>，这部分磁通称为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互感磁通</a:t>
            </a:r>
            <a:r>
              <a:rPr kumimoji="1" lang="zh-CN" altLang="en-US" sz="2400" dirty="0">
                <a:latin typeface="楷体_GB2312" pitchFamily="49" charset="-122"/>
              </a:rPr>
              <a:t>。两线圈间有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磁耦合</a:t>
            </a:r>
            <a:r>
              <a:rPr kumimoji="1" lang="zh-CN" altLang="en-US" sz="2400" dirty="0">
                <a:latin typeface="楷体_GB2312" pitchFamily="49" charset="-122"/>
              </a:rPr>
              <a:t>。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grpSp>
        <p:nvGrpSpPr>
          <p:cNvPr id="4" name="Group 73"/>
          <p:cNvGrpSpPr/>
          <p:nvPr/>
        </p:nvGrpSpPr>
        <p:grpSpPr bwMode="auto">
          <a:xfrm>
            <a:off x="1927225" y="1657625"/>
            <a:ext cx="6227763" cy="2647950"/>
            <a:chOff x="1837" y="255"/>
            <a:chExt cx="3923" cy="1668"/>
          </a:xfrm>
        </p:grpSpPr>
        <p:sp>
          <p:nvSpPr>
            <p:cNvPr id="63499" name="Text Box 42"/>
            <p:cNvSpPr txBox="1">
              <a:spLocks noChangeArrowheads="1"/>
            </p:cNvSpPr>
            <p:nvPr/>
          </p:nvSpPr>
          <p:spPr bwMode="auto">
            <a:xfrm>
              <a:off x="5110" y="754"/>
              <a:ext cx="65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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21</a:t>
              </a:r>
              <a:endParaRPr kumimoji="1" lang="en-US" altLang="zh-CN" b="0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00" name="Rectangle 6"/>
            <p:cNvSpPr>
              <a:spLocks noChangeArrowheads="1"/>
            </p:cNvSpPr>
            <p:nvPr/>
          </p:nvSpPr>
          <p:spPr bwMode="auto">
            <a:xfrm>
              <a:off x="2230" y="588"/>
              <a:ext cx="2496" cy="576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CC00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63501" name="Arc 5"/>
            <p:cNvSpPr/>
            <p:nvPr/>
          </p:nvSpPr>
          <p:spPr bwMode="auto">
            <a:xfrm flipH="1" flipV="1">
              <a:off x="1837" y="540"/>
              <a:ext cx="3268" cy="192"/>
            </a:xfrm>
            <a:custGeom>
              <a:avLst/>
              <a:gdLst>
                <a:gd name="T0" fmla="*/ 0 w 39984"/>
                <a:gd name="T1" fmla="*/ 0 h 21600"/>
                <a:gd name="T2" fmla="*/ 0 w 39984"/>
                <a:gd name="T3" fmla="*/ 0 h 21600"/>
                <a:gd name="T4" fmla="*/ 0 w 3998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984"/>
                <a:gd name="T10" fmla="*/ 0 h 21600"/>
                <a:gd name="T11" fmla="*/ 39984 w 399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984" h="21600" fill="none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8763" y="0"/>
                    <a:pt x="36656" y="5292"/>
                    <a:pt x="39983" y="13397"/>
                  </a:cubicBezTo>
                </a:path>
                <a:path w="39984" h="21600" stroke="0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8763" y="0"/>
                    <a:pt x="36656" y="5292"/>
                    <a:pt x="39983" y="13397"/>
                  </a:cubicBezTo>
                  <a:lnTo>
                    <a:pt x="20002" y="21600"/>
                  </a:lnTo>
                  <a:lnTo>
                    <a:pt x="0" y="13446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2" name="Arc 27"/>
            <p:cNvSpPr/>
            <p:nvPr/>
          </p:nvSpPr>
          <p:spPr bwMode="auto">
            <a:xfrm flipH="1" flipV="1">
              <a:off x="1846" y="636"/>
              <a:ext cx="3312" cy="192"/>
            </a:xfrm>
            <a:custGeom>
              <a:avLst/>
              <a:gdLst>
                <a:gd name="T0" fmla="*/ 0 w 38424"/>
                <a:gd name="T1" fmla="*/ 0 h 21600"/>
                <a:gd name="T2" fmla="*/ 0 w 38424"/>
                <a:gd name="T3" fmla="*/ 0 h 21600"/>
                <a:gd name="T4" fmla="*/ 0 w 384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8424"/>
                <a:gd name="T10" fmla="*/ 0 h 21600"/>
                <a:gd name="T11" fmla="*/ 38424 w 384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24" h="21600" fill="none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7520" y="0"/>
                    <a:pt x="34498" y="3909"/>
                    <a:pt x="38423" y="10322"/>
                  </a:cubicBezTo>
                </a:path>
                <a:path w="38424" h="21600" stroke="0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7520" y="0"/>
                    <a:pt x="34498" y="3909"/>
                    <a:pt x="38423" y="10322"/>
                  </a:cubicBezTo>
                  <a:lnTo>
                    <a:pt x="20002" y="21600"/>
                  </a:lnTo>
                  <a:lnTo>
                    <a:pt x="0" y="13446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3" name="Line 28"/>
            <p:cNvSpPr>
              <a:spLocks noChangeShapeType="1"/>
            </p:cNvSpPr>
            <p:nvPr/>
          </p:nvSpPr>
          <p:spPr bwMode="auto">
            <a:xfrm flipH="1">
              <a:off x="1846" y="876"/>
              <a:ext cx="331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4" name="Arc 29"/>
            <p:cNvSpPr/>
            <p:nvPr/>
          </p:nvSpPr>
          <p:spPr bwMode="auto">
            <a:xfrm flipH="1">
              <a:off x="1846" y="1020"/>
              <a:ext cx="3268" cy="192"/>
            </a:xfrm>
            <a:custGeom>
              <a:avLst/>
              <a:gdLst>
                <a:gd name="T0" fmla="*/ 0 w 39984"/>
                <a:gd name="T1" fmla="*/ 0 h 21600"/>
                <a:gd name="T2" fmla="*/ 0 w 39984"/>
                <a:gd name="T3" fmla="*/ 0 h 21600"/>
                <a:gd name="T4" fmla="*/ 0 w 3998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984"/>
                <a:gd name="T10" fmla="*/ 0 h 21600"/>
                <a:gd name="T11" fmla="*/ 39984 w 399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984" h="21600" fill="none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8763" y="0"/>
                    <a:pt x="36656" y="5292"/>
                    <a:pt x="39983" y="13397"/>
                  </a:cubicBezTo>
                </a:path>
                <a:path w="39984" h="21600" stroke="0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8763" y="0"/>
                    <a:pt x="36656" y="5292"/>
                    <a:pt x="39983" y="13397"/>
                  </a:cubicBezTo>
                  <a:lnTo>
                    <a:pt x="20002" y="21600"/>
                  </a:lnTo>
                  <a:lnTo>
                    <a:pt x="0" y="13446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5" name="Arc 30"/>
            <p:cNvSpPr/>
            <p:nvPr/>
          </p:nvSpPr>
          <p:spPr bwMode="auto">
            <a:xfrm flipH="1">
              <a:off x="1846" y="924"/>
              <a:ext cx="3312" cy="192"/>
            </a:xfrm>
            <a:custGeom>
              <a:avLst/>
              <a:gdLst>
                <a:gd name="T0" fmla="*/ 0 w 38424"/>
                <a:gd name="T1" fmla="*/ 0 h 21600"/>
                <a:gd name="T2" fmla="*/ 0 w 38424"/>
                <a:gd name="T3" fmla="*/ 0 h 21600"/>
                <a:gd name="T4" fmla="*/ 0 w 384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8424"/>
                <a:gd name="T10" fmla="*/ 0 h 21600"/>
                <a:gd name="T11" fmla="*/ 38424 w 384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24" h="21600" fill="none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7520" y="0"/>
                    <a:pt x="34498" y="3909"/>
                    <a:pt x="38423" y="10322"/>
                  </a:cubicBezTo>
                </a:path>
                <a:path w="38424" h="21600" stroke="0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7520" y="0"/>
                    <a:pt x="34498" y="3909"/>
                    <a:pt x="38423" y="10322"/>
                  </a:cubicBezTo>
                  <a:lnTo>
                    <a:pt x="20002" y="21600"/>
                  </a:lnTo>
                  <a:lnTo>
                    <a:pt x="0" y="13446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6" name="Arc 31"/>
            <p:cNvSpPr/>
            <p:nvPr/>
          </p:nvSpPr>
          <p:spPr bwMode="auto">
            <a:xfrm flipV="1">
              <a:off x="2374" y="1068"/>
              <a:ext cx="960" cy="336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95"/>
                    <a:pt x="9169" y="464"/>
                    <a:pt x="20765" y="1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95"/>
                    <a:pt x="9169" y="464"/>
                    <a:pt x="20765" y="16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7" name="Arc 32"/>
            <p:cNvSpPr/>
            <p:nvPr/>
          </p:nvSpPr>
          <p:spPr bwMode="auto">
            <a:xfrm>
              <a:off x="2326" y="300"/>
              <a:ext cx="960" cy="336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95"/>
                    <a:pt x="9169" y="464"/>
                    <a:pt x="20765" y="1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95"/>
                    <a:pt x="9169" y="464"/>
                    <a:pt x="20765" y="16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8" name="Text Box 33"/>
            <p:cNvSpPr txBox="1">
              <a:spLocks noChangeArrowheads="1"/>
            </p:cNvSpPr>
            <p:nvPr/>
          </p:nvSpPr>
          <p:spPr bwMode="auto">
            <a:xfrm>
              <a:off x="2326" y="1596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09" name="Text Box 34"/>
            <p:cNvSpPr txBox="1">
              <a:spLocks noChangeArrowheads="1"/>
            </p:cNvSpPr>
            <p:nvPr/>
          </p:nvSpPr>
          <p:spPr bwMode="auto">
            <a:xfrm>
              <a:off x="3142" y="1596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10" name="Text Box 35"/>
            <p:cNvSpPr txBox="1">
              <a:spLocks noChangeArrowheads="1"/>
            </p:cNvSpPr>
            <p:nvPr/>
          </p:nvSpPr>
          <p:spPr bwMode="auto">
            <a:xfrm>
              <a:off x="2662" y="1596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11" name="Text Box 36"/>
            <p:cNvSpPr txBox="1">
              <a:spLocks noChangeArrowheads="1"/>
            </p:cNvSpPr>
            <p:nvPr/>
          </p:nvSpPr>
          <p:spPr bwMode="auto">
            <a:xfrm>
              <a:off x="3622" y="1596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12" name="Text Box 37"/>
            <p:cNvSpPr txBox="1">
              <a:spLocks noChangeArrowheads="1"/>
            </p:cNvSpPr>
            <p:nvPr/>
          </p:nvSpPr>
          <p:spPr bwMode="auto">
            <a:xfrm>
              <a:off x="4438" y="1596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13" name="Text Box 38"/>
            <p:cNvSpPr txBox="1">
              <a:spLocks noChangeArrowheads="1"/>
            </p:cNvSpPr>
            <p:nvPr/>
          </p:nvSpPr>
          <p:spPr bwMode="auto">
            <a:xfrm>
              <a:off x="3958" y="1596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14" name="Line 39"/>
            <p:cNvSpPr>
              <a:spLocks noChangeShapeType="1"/>
            </p:cNvSpPr>
            <p:nvPr/>
          </p:nvSpPr>
          <p:spPr bwMode="auto">
            <a:xfrm flipV="1">
              <a:off x="2326" y="1308"/>
              <a:ext cx="0" cy="33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5" name="Text Box 40"/>
            <p:cNvSpPr txBox="1">
              <a:spLocks noChangeArrowheads="1"/>
            </p:cNvSpPr>
            <p:nvPr/>
          </p:nvSpPr>
          <p:spPr bwMode="auto">
            <a:xfrm>
              <a:off x="2086" y="1356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16" name="Text Box 41"/>
            <p:cNvSpPr txBox="1">
              <a:spLocks noChangeArrowheads="1"/>
            </p:cNvSpPr>
            <p:nvPr/>
          </p:nvSpPr>
          <p:spPr bwMode="auto">
            <a:xfrm>
              <a:off x="1837" y="255"/>
              <a:ext cx="67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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17" name="Text Box 43"/>
            <p:cNvSpPr txBox="1">
              <a:spLocks noChangeArrowheads="1"/>
            </p:cNvSpPr>
            <p:nvPr/>
          </p:nvSpPr>
          <p:spPr bwMode="auto">
            <a:xfrm>
              <a:off x="2662" y="1116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18" name="Text Box 44"/>
            <p:cNvSpPr txBox="1">
              <a:spLocks noChangeArrowheads="1"/>
            </p:cNvSpPr>
            <p:nvPr/>
          </p:nvSpPr>
          <p:spPr bwMode="auto">
            <a:xfrm>
              <a:off x="3958" y="1164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3519" name="Group 17"/>
            <p:cNvGrpSpPr/>
            <p:nvPr/>
          </p:nvGrpSpPr>
          <p:grpSpPr bwMode="auto">
            <a:xfrm>
              <a:off x="3670" y="444"/>
              <a:ext cx="904" cy="1220"/>
              <a:chOff x="1420" y="1152"/>
              <a:chExt cx="904" cy="1220"/>
            </a:xfrm>
          </p:grpSpPr>
          <p:sp>
            <p:nvSpPr>
              <p:cNvPr id="63531" name="Freeform 18"/>
              <p:cNvSpPr/>
              <p:nvPr/>
            </p:nvSpPr>
            <p:spPr bwMode="auto">
              <a:xfrm>
                <a:off x="1440" y="1152"/>
                <a:ext cx="48" cy="1152"/>
              </a:xfrm>
              <a:custGeom>
                <a:avLst/>
                <a:gdLst>
                  <a:gd name="T0" fmla="*/ 2 w 60"/>
                  <a:gd name="T1" fmla="*/ 22290 h 880"/>
                  <a:gd name="T2" fmla="*/ 2 w 60"/>
                  <a:gd name="T3" fmla="*/ 3210 h 880"/>
                  <a:gd name="T4" fmla="*/ 4 w 60"/>
                  <a:gd name="T5" fmla="*/ 2926 h 880"/>
                  <a:gd name="T6" fmla="*/ 0 60000 65536"/>
                  <a:gd name="T7" fmla="*/ 0 60000 65536"/>
                  <a:gd name="T8" fmla="*/ 0 60000 65536"/>
                  <a:gd name="T9" fmla="*/ 0 w 60"/>
                  <a:gd name="T10" fmla="*/ 0 h 880"/>
                  <a:gd name="T11" fmla="*/ 60 w 60"/>
                  <a:gd name="T12" fmla="*/ 880 h 8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0" h="880">
                    <a:moveTo>
                      <a:pt x="6" y="880"/>
                    </a:moveTo>
                    <a:cubicBezTo>
                      <a:pt x="6" y="754"/>
                      <a:pt x="0" y="254"/>
                      <a:pt x="9" y="127"/>
                    </a:cubicBezTo>
                    <a:cubicBezTo>
                      <a:pt x="18" y="0"/>
                      <a:pt x="50" y="117"/>
                      <a:pt x="60" y="115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32" name="Freeform 19"/>
              <p:cNvSpPr/>
              <p:nvPr/>
            </p:nvSpPr>
            <p:spPr bwMode="auto">
              <a:xfrm>
                <a:off x="1536" y="1205"/>
                <a:ext cx="126" cy="705"/>
              </a:xfrm>
              <a:custGeom>
                <a:avLst/>
                <a:gdLst>
                  <a:gd name="T0" fmla="*/ 0 w 126"/>
                  <a:gd name="T1" fmla="*/ 667 h 705"/>
                  <a:gd name="T2" fmla="*/ 36 w 126"/>
                  <a:gd name="T3" fmla="*/ 691 h 705"/>
                  <a:gd name="T4" fmla="*/ 60 w 126"/>
                  <a:gd name="T5" fmla="*/ 604 h 705"/>
                  <a:gd name="T6" fmla="*/ 72 w 126"/>
                  <a:gd name="T7" fmla="*/ 85 h 705"/>
                  <a:gd name="T8" fmla="*/ 126 w 126"/>
                  <a:gd name="T9" fmla="*/ 94 h 7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"/>
                  <a:gd name="T16" fmla="*/ 0 h 705"/>
                  <a:gd name="T17" fmla="*/ 126 w 126"/>
                  <a:gd name="T18" fmla="*/ 705 h 7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" h="705">
                    <a:moveTo>
                      <a:pt x="0" y="667"/>
                    </a:moveTo>
                    <a:cubicBezTo>
                      <a:pt x="6" y="671"/>
                      <a:pt x="26" y="702"/>
                      <a:pt x="36" y="691"/>
                    </a:cubicBezTo>
                    <a:cubicBezTo>
                      <a:pt x="46" y="680"/>
                      <a:pt x="54" y="705"/>
                      <a:pt x="60" y="604"/>
                    </a:cubicBezTo>
                    <a:cubicBezTo>
                      <a:pt x="66" y="503"/>
                      <a:pt x="61" y="170"/>
                      <a:pt x="72" y="85"/>
                    </a:cubicBezTo>
                    <a:cubicBezTo>
                      <a:pt x="83" y="0"/>
                      <a:pt x="115" y="92"/>
                      <a:pt x="126" y="94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33" name="Freeform 20"/>
              <p:cNvSpPr/>
              <p:nvPr/>
            </p:nvSpPr>
            <p:spPr bwMode="auto">
              <a:xfrm>
                <a:off x="1680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34" name="Freeform 21"/>
              <p:cNvSpPr/>
              <p:nvPr/>
            </p:nvSpPr>
            <p:spPr bwMode="auto">
              <a:xfrm>
                <a:off x="1824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35" name="Freeform 22"/>
              <p:cNvSpPr/>
              <p:nvPr/>
            </p:nvSpPr>
            <p:spPr bwMode="auto">
              <a:xfrm>
                <a:off x="1968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36" name="Freeform 23"/>
              <p:cNvSpPr/>
              <p:nvPr/>
            </p:nvSpPr>
            <p:spPr bwMode="auto">
              <a:xfrm>
                <a:off x="2112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37" name="Freeform 24"/>
              <p:cNvSpPr/>
              <p:nvPr/>
            </p:nvSpPr>
            <p:spPr bwMode="auto">
              <a:xfrm>
                <a:off x="2280" y="1878"/>
                <a:ext cx="1" cy="432"/>
              </a:xfrm>
              <a:custGeom>
                <a:avLst/>
                <a:gdLst>
                  <a:gd name="T0" fmla="*/ 0 w 1"/>
                  <a:gd name="T1" fmla="*/ 0 h 432"/>
                  <a:gd name="T2" fmla="*/ 0 w 1"/>
                  <a:gd name="T3" fmla="*/ 432 h 432"/>
                  <a:gd name="T4" fmla="*/ 0 60000 65536"/>
                  <a:gd name="T5" fmla="*/ 0 60000 65536"/>
                  <a:gd name="T6" fmla="*/ 0 w 1"/>
                  <a:gd name="T7" fmla="*/ 0 h 432"/>
                  <a:gd name="T8" fmla="*/ 1 w 1"/>
                  <a:gd name="T9" fmla="*/ 432 h 43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32">
                    <a:moveTo>
                      <a:pt x="0" y="0"/>
                    </a:moveTo>
                    <a:lnTo>
                      <a:pt x="0" y="432"/>
                    </a:ln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38" name="Oval 25"/>
              <p:cNvSpPr>
                <a:spLocks noChangeArrowheads="1"/>
              </p:cNvSpPr>
              <p:nvPr/>
            </p:nvSpPr>
            <p:spPr bwMode="auto">
              <a:xfrm>
                <a:off x="1420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539" name="Oval 26"/>
              <p:cNvSpPr>
                <a:spLocks noChangeArrowheads="1"/>
              </p:cNvSpPr>
              <p:nvPr/>
            </p:nvSpPr>
            <p:spPr bwMode="auto">
              <a:xfrm>
                <a:off x="2256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3520" name="Group 7"/>
            <p:cNvGrpSpPr/>
            <p:nvPr/>
          </p:nvGrpSpPr>
          <p:grpSpPr bwMode="auto">
            <a:xfrm>
              <a:off x="2402" y="444"/>
              <a:ext cx="904" cy="1220"/>
              <a:chOff x="1420" y="1152"/>
              <a:chExt cx="904" cy="1220"/>
            </a:xfrm>
          </p:grpSpPr>
          <p:sp>
            <p:nvSpPr>
              <p:cNvPr id="63522" name="Freeform 8"/>
              <p:cNvSpPr/>
              <p:nvPr/>
            </p:nvSpPr>
            <p:spPr bwMode="auto">
              <a:xfrm>
                <a:off x="1440" y="1152"/>
                <a:ext cx="48" cy="1152"/>
              </a:xfrm>
              <a:custGeom>
                <a:avLst/>
                <a:gdLst>
                  <a:gd name="T0" fmla="*/ 2 w 60"/>
                  <a:gd name="T1" fmla="*/ 22290 h 880"/>
                  <a:gd name="T2" fmla="*/ 2 w 60"/>
                  <a:gd name="T3" fmla="*/ 3210 h 880"/>
                  <a:gd name="T4" fmla="*/ 4 w 60"/>
                  <a:gd name="T5" fmla="*/ 2926 h 880"/>
                  <a:gd name="T6" fmla="*/ 0 60000 65536"/>
                  <a:gd name="T7" fmla="*/ 0 60000 65536"/>
                  <a:gd name="T8" fmla="*/ 0 60000 65536"/>
                  <a:gd name="T9" fmla="*/ 0 w 60"/>
                  <a:gd name="T10" fmla="*/ 0 h 880"/>
                  <a:gd name="T11" fmla="*/ 60 w 60"/>
                  <a:gd name="T12" fmla="*/ 880 h 8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0" h="880">
                    <a:moveTo>
                      <a:pt x="6" y="880"/>
                    </a:moveTo>
                    <a:cubicBezTo>
                      <a:pt x="6" y="754"/>
                      <a:pt x="0" y="254"/>
                      <a:pt x="9" y="127"/>
                    </a:cubicBezTo>
                    <a:cubicBezTo>
                      <a:pt x="18" y="0"/>
                      <a:pt x="50" y="117"/>
                      <a:pt x="60" y="115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23" name="Freeform 9"/>
              <p:cNvSpPr/>
              <p:nvPr/>
            </p:nvSpPr>
            <p:spPr bwMode="auto">
              <a:xfrm>
                <a:off x="1536" y="1205"/>
                <a:ext cx="126" cy="705"/>
              </a:xfrm>
              <a:custGeom>
                <a:avLst/>
                <a:gdLst>
                  <a:gd name="T0" fmla="*/ 0 w 126"/>
                  <a:gd name="T1" fmla="*/ 667 h 705"/>
                  <a:gd name="T2" fmla="*/ 36 w 126"/>
                  <a:gd name="T3" fmla="*/ 691 h 705"/>
                  <a:gd name="T4" fmla="*/ 60 w 126"/>
                  <a:gd name="T5" fmla="*/ 604 h 705"/>
                  <a:gd name="T6" fmla="*/ 72 w 126"/>
                  <a:gd name="T7" fmla="*/ 85 h 705"/>
                  <a:gd name="T8" fmla="*/ 126 w 126"/>
                  <a:gd name="T9" fmla="*/ 94 h 7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"/>
                  <a:gd name="T16" fmla="*/ 0 h 705"/>
                  <a:gd name="T17" fmla="*/ 126 w 126"/>
                  <a:gd name="T18" fmla="*/ 705 h 7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" h="705">
                    <a:moveTo>
                      <a:pt x="0" y="667"/>
                    </a:moveTo>
                    <a:cubicBezTo>
                      <a:pt x="6" y="671"/>
                      <a:pt x="26" y="702"/>
                      <a:pt x="36" y="691"/>
                    </a:cubicBezTo>
                    <a:cubicBezTo>
                      <a:pt x="46" y="680"/>
                      <a:pt x="54" y="705"/>
                      <a:pt x="60" y="604"/>
                    </a:cubicBezTo>
                    <a:cubicBezTo>
                      <a:pt x="66" y="503"/>
                      <a:pt x="61" y="170"/>
                      <a:pt x="72" y="85"/>
                    </a:cubicBezTo>
                    <a:cubicBezTo>
                      <a:pt x="83" y="0"/>
                      <a:pt x="115" y="92"/>
                      <a:pt x="126" y="94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24" name="Freeform 10"/>
              <p:cNvSpPr/>
              <p:nvPr/>
            </p:nvSpPr>
            <p:spPr bwMode="auto">
              <a:xfrm>
                <a:off x="1680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25" name="Freeform 11"/>
              <p:cNvSpPr/>
              <p:nvPr/>
            </p:nvSpPr>
            <p:spPr bwMode="auto">
              <a:xfrm>
                <a:off x="1824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26" name="Freeform 12"/>
              <p:cNvSpPr/>
              <p:nvPr/>
            </p:nvSpPr>
            <p:spPr bwMode="auto">
              <a:xfrm>
                <a:off x="1968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27" name="Freeform 13"/>
              <p:cNvSpPr/>
              <p:nvPr/>
            </p:nvSpPr>
            <p:spPr bwMode="auto">
              <a:xfrm>
                <a:off x="2112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28" name="Freeform 14"/>
              <p:cNvSpPr/>
              <p:nvPr/>
            </p:nvSpPr>
            <p:spPr bwMode="auto">
              <a:xfrm>
                <a:off x="2280" y="1878"/>
                <a:ext cx="1" cy="432"/>
              </a:xfrm>
              <a:custGeom>
                <a:avLst/>
                <a:gdLst>
                  <a:gd name="T0" fmla="*/ 0 w 1"/>
                  <a:gd name="T1" fmla="*/ 0 h 432"/>
                  <a:gd name="T2" fmla="*/ 0 w 1"/>
                  <a:gd name="T3" fmla="*/ 432 h 432"/>
                  <a:gd name="T4" fmla="*/ 0 60000 65536"/>
                  <a:gd name="T5" fmla="*/ 0 60000 65536"/>
                  <a:gd name="T6" fmla="*/ 0 w 1"/>
                  <a:gd name="T7" fmla="*/ 0 h 432"/>
                  <a:gd name="T8" fmla="*/ 1 w 1"/>
                  <a:gd name="T9" fmla="*/ 432 h 43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32">
                    <a:moveTo>
                      <a:pt x="0" y="0"/>
                    </a:moveTo>
                    <a:lnTo>
                      <a:pt x="0" y="432"/>
                    </a:ln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29" name="Oval 15"/>
              <p:cNvSpPr>
                <a:spLocks noChangeArrowheads="1"/>
              </p:cNvSpPr>
              <p:nvPr/>
            </p:nvSpPr>
            <p:spPr bwMode="auto">
              <a:xfrm>
                <a:off x="1420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530" name="Oval 16"/>
              <p:cNvSpPr>
                <a:spLocks noChangeArrowheads="1"/>
              </p:cNvSpPr>
              <p:nvPr/>
            </p:nvSpPr>
            <p:spPr bwMode="auto">
              <a:xfrm>
                <a:off x="2256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3521" name="Line 50"/>
            <p:cNvSpPr>
              <a:spLocks noChangeShapeType="1"/>
            </p:cNvSpPr>
            <p:nvPr/>
          </p:nvSpPr>
          <p:spPr bwMode="auto">
            <a:xfrm flipV="1">
              <a:off x="2381" y="1298"/>
              <a:ext cx="0" cy="272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31" name="Text Box 71"/>
          <p:cNvSpPr txBox="1">
            <a:spLocks noChangeArrowheads="1"/>
          </p:cNvSpPr>
          <p:nvPr/>
        </p:nvSpPr>
        <p:spPr bwMode="auto">
          <a:xfrm>
            <a:off x="773113" y="6067440"/>
            <a:ext cx="698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定义</a:t>
            </a:r>
            <a:r>
              <a:rPr kumimoji="1" lang="zh-CN" altLang="en-US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</a:t>
            </a:r>
            <a:r>
              <a:rPr kumimoji="1"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1"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psai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：</a:t>
            </a:r>
            <a:r>
              <a:rPr kumimoji="1"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磁链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，</a:t>
            </a:r>
            <a:r>
              <a:rPr kumimoji="1" lang="zh-CN" altLang="en-US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</a:t>
            </a:r>
            <a:r>
              <a:rPr kumimoji="1" lang="zh-CN" altLang="en-US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1" lang="en-US" altLang="zh-CN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N</a:t>
            </a:r>
            <a:endParaRPr kumimoji="1" lang="en-US" altLang="zh-CN" b="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247651" y="964174"/>
            <a:ext cx="46085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 dirty="0">
                <a:solidFill>
                  <a:srgbClr val="FFFFFF"/>
                </a:solidFill>
                <a:latin typeface="楷体_GB2312" pitchFamily="49" charset="-122"/>
              </a:rPr>
              <a:t>1. </a:t>
            </a:r>
            <a:r>
              <a:rPr kumimoji="1" lang="zh-CN" altLang="en-US" sz="3200" dirty="0">
                <a:solidFill>
                  <a:srgbClr val="FFFFFF"/>
                </a:solidFill>
                <a:latin typeface="楷体_GB2312" pitchFamily="49" charset="-122"/>
              </a:rPr>
              <a:t>互感的概念</a:t>
            </a:r>
            <a:endParaRPr kumimoji="1" lang="zh-CN" altLang="en-US" sz="3200" dirty="0">
              <a:solidFill>
                <a:srgbClr val="FFFFFF"/>
              </a:solidFill>
              <a:latin typeface="楷体_GB2312" pitchFamily="49" charset="-122"/>
            </a:endParaRPr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320675" y="852355"/>
            <a:ext cx="8223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楷体_GB2312" pitchFamily="49" charset="-122"/>
              </a:rPr>
              <a:t>   </a:t>
            </a:r>
            <a:r>
              <a:rPr kumimoji="1" lang="zh-CN" altLang="en-US" sz="2400" dirty="0">
                <a:latin typeface="楷体_GB2312" pitchFamily="49" charset="-122"/>
              </a:rPr>
              <a:t>对空心线圈</a:t>
            </a:r>
            <a:r>
              <a:rPr kumimoji="1" lang="en-US" altLang="zh-CN" sz="2400" dirty="0">
                <a:latin typeface="楷体_GB2312" pitchFamily="49" charset="-122"/>
              </a:rPr>
              <a:t>(</a:t>
            </a:r>
            <a:r>
              <a:rPr kumimoji="1" lang="zh-CN" altLang="en-US" sz="2400" dirty="0">
                <a:latin typeface="楷体_GB2312" pitchFamily="49" charset="-122"/>
              </a:rPr>
              <a:t>线性电感</a:t>
            </a:r>
            <a:r>
              <a:rPr kumimoji="1" lang="en-US" altLang="zh-CN" sz="2400" dirty="0">
                <a:latin typeface="楷体_GB2312" pitchFamily="49" charset="-122"/>
              </a:rPr>
              <a:t>)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 </a:t>
            </a:r>
            <a:r>
              <a:rPr kumimoji="1"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kumimoji="1" lang="en-US" altLang="zh-CN" sz="2400" b="0" i="1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latin typeface="楷体_GB2312" pitchFamily="49" charset="-122"/>
                <a:sym typeface="Symbol" panose="05050102010706020507" pitchFamily="18" charset="2"/>
              </a:rPr>
              <a:t>成正比。当只有一个线圈时：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kumimoji="1"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1345406" y="1378343"/>
          <a:ext cx="64531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公式" r:id="rId1" imgW="2912745" imgH="200025" progId="Equation.3">
                  <p:embed/>
                </p:oleObj>
              </mc:Choice>
              <mc:Fallback>
                <p:oleObj name="公式" r:id="rId1" imgW="2912745" imgH="20002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5406" y="1378343"/>
                        <a:ext cx="645318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486567" y="2542398"/>
            <a:ext cx="7991475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dirty="0">
                <a:latin typeface="楷体_GB2312" pitchFamily="49" charset="-122"/>
                <a:sym typeface="Symbol" panose="05050102010706020507" pitchFamily="18" charset="2"/>
              </a:rPr>
              <a:t>    </a:t>
            </a:r>
            <a:r>
              <a:rPr kumimoji="1" lang="zh-CN" altLang="en-US" sz="2400" dirty="0">
                <a:latin typeface="楷体_GB2312" pitchFamily="49" charset="-122"/>
                <a:sym typeface="Symbol" panose="05050102010706020507" pitchFamily="18" charset="2"/>
              </a:rPr>
              <a:t>当两个线圈都有电流时，每一线圈的磁链为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sym typeface="Symbol" panose="05050102010706020507" pitchFamily="18" charset="2"/>
              </a:rPr>
              <a:t>自磁链</a:t>
            </a:r>
            <a:r>
              <a:rPr kumimoji="1" lang="zh-CN" altLang="en-US" sz="2400" dirty="0">
                <a:latin typeface="楷体_GB2312" pitchFamily="49" charset="-122"/>
                <a:sym typeface="Symbol" panose="05050102010706020507" pitchFamily="18" charset="2"/>
              </a:rPr>
              <a:t>与</a:t>
            </a:r>
            <a:r>
              <a:rPr kumimoji="1" lang="zh-CN" altLang="en-US" sz="2400" dirty="0">
                <a:solidFill>
                  <a:srgbClr val="92D050"/>
                </a:solidFill>
                <a:latin typeface="楷体_GB2312" pitchFamily="49" charset="-122"/>
                <a:sym typeface="Symbol" panose="05050102010706020507" pitchFamily="18" charset="2"/>
              </a:rPr>
              <a:t>互磁链</a:t>
            </a:r>
            <a:r>
              <a:rPr kumimoji="1" lang="zh-CN" altLang="en-US" sz="2400" dirty="0">
                <a:latin typeface="楷体_GB2312" pitchFamily="49" charset="-122"/>
                <a:sym typeface="Symbol" panose="05050102010706020507" pitchFamily="18" charset="2"/>
              </a:rPr>
              <a:t>的代数和： 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graphicFrame>
        <p:nvGraphicFramePr>
          <p:cNvPr id="39946" name="Object 10"/>
          <p:cNvGraphicFramePr>
            <a:graphicFrameLocks noChangeAspect="1"/>
          </p:cNvGraphicFramePr>
          <p:nvPr/>
        </p:nvGraphicFramePr>
        <p:xfrm>
          <a:off x="1985169" y="3401625"/>
          <a:ext cx="4476750" cy="520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name="公式" r:id="rId3" imgW="1868170" imgH="196215" progId="Equation.3">
                  <p:embed/>
                </p:oleObj>
              </mc:Choice>
              <mc:Fallback>
                <p:oleObj name="公式" r:id="rId3" imgW="1868170" imgH="19621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169" y="3401625"/>
                        <a:ext cx="4476750" cy="520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7" name="Object 11"/>
          <p:cNvGraphicFramePr>
            <a:graphicFrameLocks noChangeAspect="1"/>
          </p:cNvGraphicFramePr>
          <p:nvPr/>
        </p:nvGraphicFramePr>
        <p:xfrm>
          <a:off x="1985169" y="3925957"/>
          <a:ext cx="4649787" cy="536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0" name="公式" r:id="rId5" imgW="1872615" imgH="196215" progId="Equation.3">
                  <p:embed/>
                </p:oleObj>
              </mc:Choice>
              <mc:Fallback>
                <p:oleObj name="公式" r:id="rId5" imgW="1872615" imgH="19621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169" y="3925957"/>
                        <a:ext cx="4649787" cy="536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8" name="Object 12"/>
          <p:cNvGraphicFramePr>
            <a:graphicFrameLocks noChangeAspect="1"/>
          </p:cNvGraphicFramePr>
          <p:nvPr/>
        </p:nvGraphicFramePr>
        <p:xfrm>
          <a:off x="1516855" y="4608909"/>
          <a:ext cx="5930900" cy="490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7" imgW="2586355" imgH="200025" progId="Equation.3">
                  <p:embed/>
                </p:oleObj>
              </mc:Choice>
              <mc:Fallback>
                <p:oleObj name="公式" r:id="rId7" imgW="2586355" imgH="20002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855" y="4608909"/>
                        <a:ext cx="5930900" cy="490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1873250" y="5163635"/>
            <a:ext cx="6770688" cy="10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000">
            <a:spAutoFit/>
          </a:bodyPr>
          <a:lstStyle>
            <a:lvl1pPr marL="342900" indent="-3429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Wingdings 2" panose="05020102010507070707" pitchFamily="18" charset="2"/>
              </a:rPr>
              <a:t> 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zh-CN" altLang="en-US" sz="2400" dirty="0">
                <a:latin typeface="楷体_GB2312" pitchFamily="49" charset="-122"/>
              </a:rPr>
              <a:t>值与线圈的形状、几何位置、空间媒质有关，</a:t>
            </a:r>
            <a:r>
              <a:rPr kumimoji="1" lang="zh-CN" altLang="en-US" sz="2400" dirty="0">
                <a:solidFill>
                  <a:srgbClr val="92D050"/>
                </a:solidFill>
                <a:latin typeface="楷体_GB2312" pitchFamily="49" charset="-122"/>
              </a:rPr>
              <a:t>与线圈中的电流无关</a:t>
            </a:r>
            <a:r>
              <a:rPr kumimoji="1" lang="zh-CN" altLang="en-US" sz="2400" dirty="0">
                <a:latin typeface="楷体_GB2312" pitchFamily="49" charset="-122"/>
              </a:rPr>
              <a:t>，满足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12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=M</a:t>
            </a:r>
            <a:r>
              <a:rPr kumimoji="1" lang="en-US" altLang="zh-CN" sz="2400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21</a:t>
            </a:r>
            <a:endParaRPr kumimoji="1" lang="en-US" altLang="zh-CN" sz="2400" b="0" baseline="-25000" dirty="0">
              <a:solidFill>
                <a:srgbClr val="FF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9951" name="Text Box 15"/>
          <p:cNvSpPr txBox="1">
            <a:spLocks noChangeArrowheads="1"/>
          </p:cNvSpPr>
          <p:nvPr/>
        </p:nvSpPr>
        <p:spPr bwMode="auto">
          <a:xfrm>
            <a:off x="1911350" y="6327690"/>
            <a:ext cx="6480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000">
            <a:spAutoFit/>
          </a:bodyPr>
          <a:lstStyle>
            <a:lvl1pPr marL="342900" indent="-3429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circleNumDbPlain" startAt="2"/>
            </a:pPr>
            <a:r>
              <a:rPr kumimoji="1" lang="en-US" altLang="zh-CN" sz="2400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i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400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一般情况</a:t>
            </a:r>
            <a:r>
              <a:rPr kumimoji="1" lang="zh-CN" altLang="en-US" sz="2400" dirty="0">
                <a:latin typeface="楷体_GB2312" pitchFamily="49" charset="-122"/>
              </a:rPr>
              <a:t>为正值，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M </a:t>
            </a:r>
            <a:r>
              <a:rPr kumimoji="1" lang="zh-CN" altLang="en-US" sz="2400" dirty="0">
                <a:latin typeface="楷体_GB2312" pitchFamily="49" charset="-122"/>
              </a:rPr>
              <a:t>值有正有负。</a:t>
            </a:r>
            <a:endParaRPr kumimoji="1" lang="zh-CN" altLang="en-US" sz="2400" baseline="-25000" dirty="0">
              <a:latin typeface="楷体_GB2312" pitchFamily="49" charset="-122"/>
            </a:endParaRPr>
          </a:p>
        </p:txBody>
      </p:sp>
      <p:sp>
        <p:nvSpPr>
          <p:cNvPr id="64529" name="Text Box 33"/>
          <p:cNvSpPr txBox="1">
            <a:spLocks noChangeArrowheads="1"/>
          </p:cNvSpPr>
          <p:nvPr/>
        </p:nvSpPr>
        <p:spPr bwMode="auto">
          <a:xfrm>
            <a:off x="486567" y="5561460"/>
            <a:ext cx="1200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b="0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注意  </a:t>
            </a:r>
            <a:endParaRPr kumimoji="1" lang="zh-CN" altLang="en-US" sz="3200" b="0" dirty="0">
              <a:solidFill>
                <a:srgbClr val="FA7748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73250" y="2033237"/>
            <a:ext cx="5303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</a:t>
            </a:r>
            <a:r>
              <a:rPr kumimoji="1" lang="en-US" altLang="zh-CN" sz="2000" i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ab</a:t>
            </a:r>
            <a:r>
              <a:rPr kumimoji="1" lang="en-US" altLang="zh-CN" sz="2000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000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为 </a:t>
            </a:r>
            <a:r>
              <a:rPr kumimoji="1" lang="en-US" altLang="zh-CN" sz="2000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kumimoji="1" lang="zh-CN" altLang="en-US" sz="2000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线圈通过磁耦合对</a:t>
            </a:r>
            <a:r>
              <a:rPr kumimoji="1" lang="en-US" altLang="zh-CN" sz="2000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kumimoji="1" lang="zh-CN" altLang="en-US" sz="2000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线圈产生的磁通链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327453" y="1166702"/>
            <a:ext cx="46085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2. </a:t>
            </a:r>
            <a:r>
              <a:rPr kumimoji="1" lang="zh-CN" altLang="en-US" sz="3200">
                <a:solidFill>
                  <a:srgbClr val="FFFFFF"/>
                </a:solidFill>
                <a:latin typeface="楷体_GB2312" pitchFamily="49" charset="-122"/>
              </a:rPr>
              <a:t>耦合系数</a:t>
            </a:r>
            <a:endParaRPr kumimoji="1" lang="zh-CN" altLang="en-US" sz="3200" b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497536" y="2282517"/>
            <a:ext cx="7133797" cy="56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耦合系数</a:t>
            </a:r>
            <a:r>
              <a:rPr kumimoji="1" lang="en-US" altLang="zh-CN" b="0" i="1" dirty="0">
                <a:solidFill>
                  <a:srgbClr val="FFFF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i="1" dirty="0">
                <a:latin typeface="Times New Roman" panose="02020603050405020304" pitchFamily="18" charset="0"/>
              </a:rPr>
              <a:t> </a:t>
            </a:r>
            <a:r>
              <a:rPr kumimoji="1" lang="zh-CN" altLang="en-US" dirty="0">
                <a:latin typeface="楷体_GB2312" pitchFamily="49" charset="-122"/>
              </a:rPr>
              <a:t>表示两个线圈磁耦合的紧密程度。</a:t>
            </a:r>
            <a:endParaRPr kumimoji="1" lang="zh-CN" altLang="en-US" dirty="0">
              <a:latin typeface="楷体_GB2312" pitchFamily="49" charset="-122"/>
            </a:endParaRPr>
          </a:p>
        </p:txBody>
      </p:sp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5744654" y="501768"/>
          <a:ext cx="3223927" cy="1551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公式" r:id="rId1" imgW="977265" imgH="482600" progId="Equation.3">
                  <p:embed/>
                </p:oleObj>
              </mc:Choice>
              <mc:Fallback>
                <p:oleObj name="公式" r:id="rId1" imgW="977265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4654" y="501768"/>
                        <a:ext cx="3223927" cy="1551011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59551" y="3245785"/>
            <a:ext cx="2072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2400" b="0" i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b="0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kumimoji="1" lang="en-US" altLang="zh-CN" sz="2400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dirty="0">
                <a:solidFill>
                  <a:schemeClr val="accent4"/>
                </a:solidFill>
                <a:latin typeface="楷体_GB2312" pitchFamily="49" charset="-122"/>
              </a:rPr>
              <a:t>称全耦合</a:t>
            </a:r>
            <a:r>
              <a:rPr kumimoji="1" lang="en-US" altLang="zh-CN" sz="2400" dirty="0">
                <a:solidFill>
                  <a:schemeClr val="accent4"/>
                </a:solidFill>
                <a:latin typeface="楷体_GB2312" pitchFamily="49" charset="-122"/>
              </a:rPr>
              <a:t>: </a:t>
            </a:r>
            <a:endParaRPr kumimoji="1" lang="en-US" altLang="zh-CN" sz="2400" dirty="0">
              <a:solidFill>
                <a:schemeClr val="accent4"/>
              </a:solidFill>
              <a:latin typeface="楷体_GB2312" pitchFamily="49" charset="-122"/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1350963" y="5193634"/>
            <a:ext cx="416242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对应有</a:t>
            </a:r>
            <a:r>
              <a:rPr kumimoji="1" lang="en-US" altLang="zh-CN" b="0" i="1" dirty="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F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b="0" i="1" dirty="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F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kumimoji="1" lang="zh-CN" altLang="en-US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b="0" i="1" dirty="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F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22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b="0" i="1" dirty="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F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endParaRPr kumimoji="1" lang="en-US" altLang="zh-CN" b="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9" name="Text Box 42"/>
          <p:cNvSpPr txBox="1">
            <a:spLocks noChangeArrowheads="1"/>
          </p:cNvSpPr>
          <p:nvPr/>
        </p:nvSpPr>
        <p:spPr bwMode="auto">
          <a:xfrm>
            <a:off x="1258888" y="3357563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zh-CN" b="0">
              <a:latin typeface="Times New Roman" panose="02020603050405020304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6057" y="4194433"/>
            <a:ext cx="3454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</a:rPr>
              <a:t>此时漏磁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800" b="1" i="1" dirty="0">
                <a:latin typeface="Symbol" panose="05050102010706020507" pitchFamily="18" charset="2"/>
                <a:ea typeface="宋体" panose="02010600030101010101" pitchFamily="2" charset="-122"/>
              </a:rPr>
              <a:t>F </a:t>
            </a:r>
            <a:r>
              <a:rPr kumimoji="1"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</a:t>
            </a:r>
            <a:r>
              <a:rPr kumimoji="1" lang="en-US" altLang="zh-CN" sz="2800" b="1" i="1" dirty="0">
                <a:latin typeface="Symbol" panose="05050102010706020507" pitchFamily="18" charset="2"/>
                <a:ea typeface="宋体" panose="02010600030101010101" pitchFamily="2" charset="-122"/>
              </a:rPr>
              <a:t>F</a:t>
            </a:r>
            <a:r>
              <a:rPr kumimoji="1"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s2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endParaRPr kumimoji="1" lang="en-US" altLang="zh-CN" sz="2800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8058" y="6065108"/>
            <a:ext cx="65998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FFFF00"/>
                </a:solidFill>
                <a:latin typeface="楷体_GB2312" pitchFamily="49" charset="-122"/>
              </a:rPr>
              <a:t>1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</a:rPr>
              <a:t>号线圈对自己的磁通等于</a:t>
            </a:r>
            <a:r>
              <a:rPr kumimoji="1" lang="en-US" altLang="zh-CN" sz="2400" b="1" dirty="0">
                <a:solidFill>
                  <a:srgbClr val="FFFF00"/>
                </a:solidFill>
                <a:latin typeface="楷体_GB2312" pitchFamily="49" charset="-122"/>
              </a:rPr>
              <a:t>1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</a:rPr>
              <a:t>号耦合到</a:t>
            </a:r>
            <a:r>
              <a:rPr kumimoji="1" lang="en-US" altLang="zh-CN" sz="2400" b="1" dirty="0">
                <a:solidFill>
                  <a:srgbClr val="FFFF00"/>
                </a:solidFill>
                <a:latin typeface="楷体_GB2312" pitchFamily="49" charset="-122"/>
              </a:rPr>
              <a:t>2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</a:rPr>
              <a:t>号的磁通</a:t>
            </a:r>
            <a:endParaRPr kumimoji="1" lang="en-US" altLang="zh-CN" sz="2400" b="1" baseline="-25000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36354" y="3307340"/>
            <a:ext cx="581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/>
              </a:rPr>
              <a:t>任何一个线圈产生的磁通，全都影响到另一个线圈</a:t>
            </a:r>
            <a:r>
              <a:rPr kumimoji="1" lang="en-US" altLang="zh-CN" sz="2000" dirty="0">
                <a:solidFill>
                  <a:srgbClr val="FFFF00"/>
                </a:solidFill>
                <a:latin typeface="楷体_GB2312" pitchFamily="49" charset="-122"/>
                <a:ea typeface="楷体_GB2312"/>
              </a:rPr>
              <a:t> </a:t>
            </a:r>
            <a:endParaRPr kumimoji="1" lang="en-US" altLang="zh-CN" sz="2000" dirty="0">
              <a:solidFill>
                <a:srgbClr val="FFFF00"/>
              </a:solidFill>
              <a:latin typeface="楷体_GB2312" pitchFamily="49" charset="-122"/>
              <a:ea typeface="楷体_GB231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534" y="4140287"/>
            <a:ext cx="3416815" cy="1551011"/>
          </a:xfrm>
          <a:prstGeom prst="rect">
            <a:avLst/>
          </a:prstGeom>
        </p:spPr>
      </p:pic>
      <p:sp>
        <p:nvSpPr>
          <p:cNvPr id="13" name="Text Box 59"/>
          <p:cNvSpPr txBox="1">
            <a:spLocks noChangeArrowheads="1"/>
          </p:cNvSpPr>
          <p:nvPr/>
        </p:nvSpPr>
        <p:spPr bwMode="auto">
          <a:xfrm>
            <a:off x="6560376" y="3842028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</a:t>
            </a:r>
            <a:r>
              <a:rPr kumimoji="1" lang="en-US" altLang="zh-CN" sz="1800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</a:t>
            </a:r>
            <a:endParaRPr kumimoji="1" lang="en-US" altLang="zh-CN" sz="1800" b="0" baseline="-250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7"/>
              <p:cNvSpPr txBox="1"/>
              <p:nvPr/>
            </p:nvSpPr>
            <p:spPr bwMode="auto">
              <a:xfrm>
                <a:off x="1035996" y="4317840"/>
                <a:ext cx="8004175" cy="11128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5996" y="4317840"/>
                <a:ext cx="8004175" cy="1112837"/>
              </a:xfrm>
              <a:prstGeom prst="rect">
                <a:avLst/>
              </a:prstGeom>
              <a:blipFill rotWithShape="1">
                <a:blip r:embed="rId1"/>
                <a:stretch>
                  <a:fillRect l="-4" t="-43" r="4" b="-17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282998" y="5978050"/>
            <a:ext cx="875717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en-US" altLang="zh-CN" sz="2400" dirty="0">
                <a:latin typeface="楷体_GB2312" pitchFamily="49" charset="-122"/>
              </a:rPr>
              <a:t>  </a:t>
            </a:r>
            <a:r>
              <a:rPr kumimoji="1" lang="zh-CN" altLang="en-US" sz="2400" dirty="0">
                <a:latin typeface="楷体_GB2312" pitchFamily="49" charset="-122"/>
              </a:rPr>
              <a:t>耦合系数</a:t>
            </a:r>
            <a:r>
              <a:rPr kumimoji="1" lang="en-US" altLang="zh-CN" sz="2400" b="0" dirty="0">
                <a:solidFill>
                  <a:srgbClr val="FFFFFF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 dirty="0">
                <a:latin typeface="楷体_GB2312" pitchFamily="49" charset="-122"/>
              </a:rPr>
              <a:t>与线圈的结构、相互几何位置、空间磁介质有关。</a:t>
            </a:r>
            <a:endParaRPr kumimoji="1" lang="zh-CN" altLang="en-US" sz="2400" baseline="-25000" dirty="0">
              <a:latin typeface="楷体_GB2312" pitchFamily="49" charset="-122"/>
            </a:endParaRPr>
          </a:p>
        </p:txBody>
      </p:sp>
      <p:sp>
        <p:nvSpPr>
          <p:cNvPr id="4" name="Text Box 43"/>
          <p:cNvSpPr txBox="1">
            <a:spLocks noChangeArrowheads="1"/>
          </p:cNvSpPr>
          <p:nvPr/>
        </p:nvSpPr>
        <p:spPr bwMode="auto">
          <a:xfrm>
            <a:off x="445447" y="3624439"/>
            <a:ext cx="37614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latin typeface="楷体_GB2312" pitchFamily="49" charset="-122"/>
              </a:rPr>
              <a:t>对一般耦合电感</a:t>
            </a:r>
            <a:r>
              <a:rPr kumimoji="1" lang="en-US" altLang="zh-CN" sz="2400" dirty="0">
                <a:latin typeface="楷体_GB2312" pitchFamily="49" charset="-122"/>
              </a:rPr>
              <a:t>:</a:t>
            </a:r>
            <a:endParaRPr kumimoji="1" lang="en-US" altLang="zh-CN" sz="2400" dirty="0">
              <a:latin typeface="楷体_GB2312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121289" y="1037547"/>
                <a:ext cx="2108745" cy="871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200" i="1" smtClean="0"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𝑀𝑖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en-US" sz="3200" i="1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89" y="1037547"/>
                <a:ext cx="2108745" cy="871842"/>
              </a:xfrm>
              <a:prstGeom prst="rect">
                <a:avLst/>
              </a:prstGeom>
              <a:blipFill rotWithShape="1">
                <a:blip r:embed="rId2"/>
                <a:stretch>
                  <a:fillRect l="-24" t="-68" r="20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121289" y="2130887"/>
                <a:ext cx="2203995" cy="871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200" i="1" smtClean="0"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𝑀𝑖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32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en-US" sz="3200" i="1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800" dirty="0"/>
                  <a:t> 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89" y="2130887"/>
                <a:ext cx="2203995" cy="871842"/>
              </a:xfrm>
              <a:prstGeom prst="rect">
                <a:avLst/>
              </a:prstGeom>
              <a:blipFill rotWithShape="1">
                <a:blip r:embed="rId3"/>
                <a:stretch>
                  <a:fillRect l="-23" t="-53" r="19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43"/>
          <p:cNvSpPr txBox="1">
            <a:spLocks noChangeArrowheads="1"/>
          </p:cNvSpPr>
          <p:nvPr/>
        </p:nvSpPr>
        <p:spPr bwMode="auto">
          <a:xfrm>
            <a:off x="249132" y="1227954"/>
            <a:ext cx="740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latin typeface="楷体_GB2312" pitchFamily="49" charset="-122"/>
              </a:rPr>
              <a:t>（</a:t>
            </a:r>
            <a:r>
              <a:rPr kumimoji="1" lang="en-US" altLang="zh-CN" sz="2400" dirty="0">
                <a:latin typeface="楷体_GB2312" pitchFamily="49" charset="-122"/>
              </a:rPr>
              <a:t>1</a:t>
            </a:r>
            <a:r>
              <a:rPr kumimoji="1" lang="zh-CN" altLang="en-US" sz="2400" dirty="0">
                <a:latin typeface="楷体_GB2312" pitchFamily="49" charset="-122"/>
              </a:rPr>
              <a:t>）</a:t>
            </a:r>
            <a:endParaRPr kumimoji="1" lang="en-US" altLang="zh-CN" sz="2400" dirty="0">
              <a:latin typeface="楷体_GB2312" pitchFamily="49" charset="-122"/>
            </a:endParaRPr>
          </a:p>
        </p:txBody>
      </p:sp>
      <p:sp>
        <p:nvSpPr>
          <p:cNvPr id="11" name="Text Box 43"/>
          <p:cNvSpPr txBox="1">
            <a:spLocks noChangeArrowheads="1"/>
          </p:cNvSpPr>
          <p:nvPr/>
        </p:nvSpPr>
        <p:spPr bwMode="auto">
          <a:xfrm>
            <a:off x="249131" y="2328881"/>
            <a:ext cx="740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latin typeface="楷体_GB2312" pitchFamily="49" charset="-122"/>
              </a:rPr>
              <a:t>（</a:t>
            </a:r>
            <a:r>
              <a:rPr kumimoji="1" lang="en-US" altLang="zh-CN" sz="2400" dirty="0">
                <a:latin typeface="楷体_GB2312" pitchFamily="49" charset="-122"/>
              </a:rPr>
              <a:t>2</a:t>
            </a:r>
            <a:r>
              <a:rPr kumimoji="1" lang="zh-CN" altLang="en-US" sz="2400" dirty="0">
                <a:latin typeface="楷体_GB2312" pitchFamily="49" charset="-122"/>
              </a:rPr>
              <a:t>）</a:t>
            </a:r>
            <a:endParaRPr kumimoji="1" lang="en-US" altLang="zh-CN" sz="2400" dirty="0">
              <a:latin typeface="楷体_GB2312" pitchFamily="49" charset="-122"/>
            </a:endParaRPr>
          </a:p>
        </p:txBody>
      </p:sp>
      <p:sp>
        <p:nvSpPr>
          <p:cNvPr id="12" name="Text Box 43"/>
          <p:cNvSpPr txBox="1">
            <a:spLocks noChangeArrowheads="1"/>
          </p:cNvSpPr>
          <p:nvPr/>
        </p:nvSpPr>
        <p:spPr bwMode="auto">
          <a:xfrm>
            <a:off x="3442528" y="1405887"/>
            <a:ext cx="5448086" cy="120032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457200" indent="-457200">
              <a:buAutoNum type="arabicPeriod"/>
            </a:pPr>
            <a:r>
              <a:rPr kumimoji="1" lang="en-US" altLang="zh-CN" sz="2400" dirty="0">
                <a:latin typeface="楷体_GB2312" pitchFamily="49" charset="-122"/>
              </a:rPr>
              <a:t>(1)</a:t>
            </a:r>
            <a:r>
              <a:rPr kumimoji="1" lang="zh-CN" altLang="en-US" sz="2400" dirty="0">
                <a:latin typeface="楷体_GB2312" pitchFamily="49" charset="-122"/>
              </a:rPr>
              <a:t>和（</a:t>
            </a:r>
            <a:r>
              <a:rPr kumimoji="1" lang="en-US" altLang="zh-CN" sz="2400" dirty="0">
                <a:latin typeface="楷体_GB2312" pitchFamily="49" charset="-122"/>
              </a:rPr>
              <a:t>2</a:t>
            </a:r>
            <a:r>
              <a:rPr kumimoji="1" lang="zh-CN" altLang="en-US" sz="2400" dirty="0">
                <a:latin typeface="楷体_GB2312" pitchFamily="49" charset="-122"/>
              </a:rPr>
              <a:t>）均可以大于等于</a:t>
            </a:r>
            <a:r>
              <a:rPr kumimoji="1" lang="en-US" altLang="zh-CN" sz="2400" dirty="0">
                <a:latin typeface="楷体_GB2312" pitchFamily="49" charset="-122"/>
              </a:rPr>
              <a:t>1</a:t>
            </a:r>
            <a:endParaRPr kumimoji="1" lang="en-US" altLang="zh-CN" sz="2400" dirty="0">
              <a:latin typeface="楷体_GB2312" pitchFamily="49" charset="-122"/>
            </a:endParaRPr>
          </a:p>
          <a:p>
            <a:pPr marL="457200" indent="-457200" eaLnBrk="1" hangingPunct="1">
              <a:buAutoNum type="arabicPeriod"/>
            </a:pPr>
            <a:r>
              <a:rPr kumimoji="1" lang="en-US" altLang="zh-CN" sz="2400" dirty="0">
                <a:latin typeface="楷体_GB2312" pitchFamily="49" charset="-122"/>
              </a:rPr>
              <a:t>(1)</a:t>
            </a:r>
            <a:r>
              <a:rPr kumimoji="1" lang="zh-CN" altLang="en-US" sz="2400" dirty="0">
                <a:latin typeface="楷体_GB2312" pitchFamily="49" charset="-122"/>
              </a:rPr>
              <a:t>和（</a:t>
            </a:r>
            <a:r>
              <a:rPr kumimoji="1" lang="en-US" altLang="zh-CN" sz="2400" dirty="0">
                <a:latin typeface="楷体_GB2312" pitchFamily="49" charset="-122"/>
              </a:rPr>
              <a:t>2</a:t>
            </a:r>
            <a:r>
              <a:rPr kumimoji="1" lang="zh-CN" altLang="en-US" sz="2400" dirty="0">
                <a:latin typeface="楷体_GB2312" pitchFamily="49" charset="-122"/>
              </a:rPr>
              <a:t>）的乘积总是小于等于</a:t>
            </a:r>
            <a:r>
              <a:rPr kumimoji="1" lang="en-US" altLang="zh-CN" sz="2400" dirty="0">
                <a:latin typeface="楷体_GB2312" pitchFamily="49" charset="-122"/>
              </a:rPr>
              <a:t>1</a:t>
            </a:r>
            <a:endParaRPr kumimoji="1" lang="en-US" altLang="zh-CN" sz="2400" dirty="0">
              <a:latin typeface="楷体_GB2312" pitchFamily="49" charset="-122"/>
            </a:endParaRPr>
          </a:p>
          <a:p>
            <a:pPr marL="457200" indent="-457200">
              <a:buFontTx/>
              <a:buAutoNum type="arabicPeriod"/>
            </a:pPr>
            <a:r>
              <a:rPr kumimoji="1" lang="zh-CN" altLang="en-US" sz="2400" dirty="0">
                <a:latin typeface="楷体_GB2312" pitchFamily="49" charset="-122"/>
              </a:rPr>
              <a:t>两者不能同时大于</a:t>
            </a:r>
            <a:r>
              <a:rPr kumimoji="1" lang="en-US" altLang="zh-CN" sz="2400" dirty="0">
                <a:latin typeface="楷体_GB2312" pitchFamily="49" charset="-122"/>
              </a:rPr>
              <a:t>1</a:t>
            </a:r>
            <a:endParaRPr kumimoji="1" lang="en-US" altLang="zh-CN" sz="2400" dirty="0">
              <a:latin typeface="楷体_GB2312" pitchFamily="49" charset="-122"/>
            </a:endParaRPr>
          </a:p>
        </p:txBody>
      </p:sp>
      <p:sp>
        <p:nvSpPr>
          <p:cNvPr id="13" name="AutoShape 6"/>
          <p:cNvSpPr/>
          <p:nvPr/>
        </p:nvSpPr>
        <p:spPr bwMode="auto">
          <a:xfrm>
            <a:off x="253386" y="1268041"/>
            <a:ext cx="192061" cy="1596842"/>
          </a:xfrm>
          <a:prstGeom prst="leftBrace">
            <a:avLst>
              <a:gd name="adj1" fmla="val 86131"/>
              <a:gd name="adj2" fmla="val 50000"/>
            </a:avLst>
          </a:prstGeom>
          <a:noFill/>
          <a:ln w="2857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latin typeface="Times New Roman" panose="02020603050405020304" pitchFamily="18" charset="0"/>
            </a:endParaRPr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6342063" y="2804924"/>
          <a:ext cx="2594406" cy="124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公式" r:id="rId4" imgW="977265" imgH="482600" progId="Equation.3">
                  <p:embed/>
                </p:oleObj>
              </mc:Choice>
              <mc:Fallback>
                <p:oleObj name="公式" r:id="rId4" imgW="977265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2063" y="2804924"/>
                        <a:ext cx="2594406" cy="1248152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726282" y="1207690"/>
            <a:ext cx="1800225" cy="519113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互感现象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70667" name="Rectangle 11"/>
          <p:cNvSpPr>
            <a:spLocks noChangeArrowheads="1"/>
          </p:cNvSpPr>
          <p:nvPr/>
        </p:nvSpPr>
        <p:spPr bwMode="auto">
          <a:xfrm>
            <a:off x="3462338" y="1207690"/>
            <a:ext cx="60118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Times New Roman" panose="02020603050405020304" pitchFamily="18" charset="0"/>
              </a:rPr>
              <a:t>利用</a:t>
            </a:r>
            <a:r>
              <a:rPr kumimoji="1" lang="en-US" altLang="zh-CN" dirty="0">
                <a:latin typeface="Times New Roman" panose="02020603050405020304" pitchFamily="18" charset="0"/>
              </a:rPr>
              <a:t>——</a:t>
            </a:r>
            <a:r>
              <a:rPr kumimoji="1" lang="zh-CN" altLang="en-US" dirty="0">
                <a:latin typeface="Times New Roman" panose="02020603050405020304" pitchFamily="18" charset="0"/>
              </a:rPr>
              <a:t>变压器：信号、功率传递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0668" name="Rectangle 12"/>
          <p:cNvSpPr>
            <a:spLocks noChangeArrowheads="1"/>
          </p:cNvSpPr>
          <p:nvPr/>
        </p:nvSpPr>
        <p:spPr bwMode="auto">
          <a:xfrm>
            <a:off x="3576638" y="3620987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Times New Roman" panose="02020603050405020304" pitchFamily="18" charset="0"/>
              </a:rPr>
              <a:t>避免</a:t>
            </a:r>
            <a:r>
              <a:rPr kumimoji="1" lang="en-US" altLang="zh-CN" dirty="0">
                <a:latin typeface="Times New Roman" panose="02020603050405020304" pitchFamily="18" charset="0"/>
              </a:rPr>
              <a:t>——</a:t>
            </a:r>
            <a:r>
              <a:rPr kumimoji="1" lang="zh-CN" altLang="en-US" dirty="0">
                <a:latin typeface="Times New Roman" panose="02020603050405020304" pitchFamily="18" charset="0"/>
              </a:rPr>
              <a:t>干扰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0669" name="Rectangle 13"/>
          <p:cNvSpPr>
            <a:spLocks noChangeArrowheads="1"/>
          </p:cNvSpPr>
          <p:nvPr/>
        </p:nvSpPr>
        <p:spPr bwMode="auto">
          <a:xfrm>
            <a:off x="3517900" y="4655608"/>
            <a:ext cx="5543550" cy="108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克服：合理布置线圈相互位置或增加屏蔽减少互感作用。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>
            <a:off x="2886075" y="1474390"/>
            <a:ext cx="504825" cy="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3657600" y="1962301"/>
            <a:ext cx="5264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latin typeface="Times New Roman" panose="02020603050405020304" pitchFamily="18" charset="0"/>
              </a:rPr>
              <a:t>完成功率与信号以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隔离形式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的传递，变压器可以使得两边的回路没有干扰，通过磁来耦合，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切断电的直接联系</a:t>
            </a:r>
            <a:endParaRPr kumimoji="1" lang="en-US" altLang="zh-CN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6" name="Group 17"/>
          <p:cNvGrpSpPr/>
          <p:nvPr/>
        </p:nvGrpSpPr>
        <p:grpSpPr bwMode="auto">
          <a:xfrm>
            <a:off x="1003300" y="2210858"/>
            <a:ext cx="1435100" cy="1936750"/>
            <a:chOff x="1420" y="1152"/>
            <a:chExt cx="904" cy="1220"/>
          </a:xfrm>
        </p:grpSpPr>
        <p:sp>
          <p:nvSpPr>
            <p:cNvPr id="88" name="Freeform 18"/>
            <p:cNvSpPr/>
            <p:nvPr/>
          </p:nvSpPr>
          <p:spPr bwMode="auto">
            <a:xfrm>
              <a:off x="1440" y="1152"/>
              <a:ext cx="48" cy="1152"/>
            </a:xfrm>
            <a:custGeom>
              <a:avLst/>
              <a:gdLst>
                <a:gd name="T0" fmla="*/ 2 w 60"/>
                <a:gd name="T1" fmla="*/ 22290 h 880"/>
                <a:gd name="T2" fmla="*/ 2 w 60"/>
                <a:gd name="T3" fmla="*/ 3210 h 880"/>
                <a:gd name="T4" fmla="*/ 4 w 60"/>
                <a:gd name="T5" fmla="*/ 2926 h 880"/>
                <a:gd name="T6" fmla="*/ 0 60000 65536"/>
                <a:gd name="T7" fmla="*/ 0 60000 65536"/>
                <a:gd name="T8" fmla="*/ 0 60000 65536"/>
                <a:gd name="T9" fmla="*/ 0 w 60"/>
                <a:gd name="T10" fmla="*/ 0 h 880"/>
                <a:gd name="T11" fmla="*/ 60 w 60"/>
                <a:gd name="T12" fmla="*/ 880 h 8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880">
                  <a:moveTo>
                    <a:pt x="6" y="880"/>
                  </a:moveTo>
                  <a:cubicBezTo>
                    <a:pt x="6" y="754"/>
                    <a:pt x="0" y="254"/>
                    <a:pt x="9" y="127"/>
                  </a:cubicBezTo>
                  <a:cubicBezTo>
                    <a:pt x="18" y="0"/>
                    <a:pt x="50" y="117"/>
                    <a:pt x="60" y="115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1536" y="1205"/>
              <a:ext cx="126" cy="705"/>
            </a:xfrm>
            <a:custGeom>
              <a:avLst/>
              <a:gdLst>
                <a:gd name="T0" fmla="*/ 0 w 126"/>
                <a:gd name="T1" fmla="*/ 667 h 705"/>
                <a:gd name="T2" fmla="*/ 36 w 126"/>
                <a:gd name="T3" fmla="*/ 691 h 705"/>
                <a:gd name="T4" fmla="*/ 60 w 126"/>
                <a:gd name="T5" fmla="*/ 604 h 705"/>
                <a:gd name="T6" fmla="*/ 72 w 126"/>
                <a:gd name="T7" fmla="*/ 85 h 705"/>
                <a:gd name="T8" fmla="*/ 126 w 126"/>
                <a:gd name="T9" fmla="*/ 94 h 7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705"/>
                <a:gd name="T17" fmla="*/ 126 w 126"/>
                <a:gd name="T18" fmla="*/ 705 h 7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705">
                  <a:moveTo>
                    <a:pt x="0" y="667"/>
                  </a:moveTo>
                  <a:cubicBezTo>
                    <a:pt x="6" y="671"/>
                    <a:pt x="26" y="702"/>
                    <a:pt x="36" y="691"/>
                  </a:cubicBezTo>
                  <a:cubicBezTo>
                    <a:pt x="46" y="680"/>
                    <a:pt x="54" y="705"/>
                    <a:pt x="60" y="604"/>
                  </a:cubicBezTo>
                  <a:cubicBezTo>
                    <a:pt x="66" y="503"/>
                    <a:pt x="61" y="170"/>
                    <a:pt x="72" y="85"/>
                  </a:cubicBezTo>
                  <a:cubicBezTo>
                    <a:pt x="83" y="0"/>
                    <a:pt x="115" y="92"/>
                    <a:pt x="126" y="94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Freeform 20"/>
            <p:cNvSpPr/>
            <p:nvPr/>
          </p:nvSpPr>
          <p:spPr bwMode="auto">
            <a:xfrm>
              <a:off x="1680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Freeform 21"/>
            <p:cNvSpPr/>
            <p:nvPr/>
          </p:nvSpPr>
          <p:spPr bwMode="auto">
            <a:xfrm>
              <a:off x="1824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Freeform 22"/>
            <p:cNvSpPr/>
            <p:nvPr/>
          </p:nvSpPr>
          <p:spPr bwMode="auto">
            <a:xfrm>
              <a:off x="1968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Freeform 23"/>
            <p:cNvSpPr/>
            <p:nvPr/>
          </p:nvSpPr>
          <p:spPr bwMode="auto">
            <a:xfrm>
              <a:off x="2112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Freeform 24"/>
            <p:cNvSpPr/>
            <p:nvPr/>
          </p:nvSpPr>
          <p:spPr bwMode="auto">
            <a:xfrm>
              <a:off x="2280" y="1878"/>
              <a:ext cx="1" cy="432"/>
            </a:xfrm>
            <a:custGeom>
              <a:avLst/>
              <a:gdLst>
                <a:gd name="T0" fmla="*/ 0 w 1"/>
                <a:gd name="T1" fmla="*/ 0 h 432"/>
                <a:gd name="T2" fmla="*/ 0 w 1"/>
                <a:gd name="T3" fmla="*/ 432 h 432"/>
                <a:gd name="T4" fmla="*/ 0 60000 65536"/>
                <a:gd name="T5" fmla="*/ 0 60000 65536"/>
                <a:gd name="T6" fmla="*/ 0 w 1"/>
                <a:gd name="T7" fmla="*/ 0 h 432"/>
                <a:gd name="T8" fmla="*/ 1 w 1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32">
                  <a:moveTo>
                    <a:pt x="0" y="0"/>
                  </a:moveTo>
                  <a:lnTo>
                    <a:pt x="0" y="43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Oval 25"/>
            <p:cNvSpPr>
              <a:spLocks noChangeArrowheads="1"/>
            </p:cNvSpPr>
            <p:nvPr/>
          </p:nvSpPr>
          <p:spPr bwMode="auto">
            <a:xfrm>
              <a:off x="1420" y="2304"/>
              <a:ext cx="68" cy="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96" name="Oval 26"/>
            <p:cNvSpPr>
              <a:spLocks noChangeArrowheads="1"/>
            </p:cNvSpPr>
            <p:nvPr/>
          </p:nvSpPr>
          <p:spPr bwMode="auto">
            <a:xfrm>
              <a:off x="2256" y="2304"/>
              <a:ext cx="68" cy="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7" name="Group 7"/>
          <p:cNvGrpSpPr/>
          <p:nvPr/>
        </p:nvGrpSpPr>
        <p:grpSpPr bwMode="auto">
          <a:xfrm>
            <a:off x="897531" y="2181224"/>
            <a:ext cx="1435100" cy="1936750"/>
            <a:chOff x="1420" y="1152"/>
            <a:chExt cx="904" cy="1220"/>
          </a:xfrm>
        </p:grpSpPr>
        <p:sp>
          <p:nvSpPr>
            <p:cNvPr id="79" name="Freeform 8"/>
            <p:cNvSpPr/>
            <p:nvPr/>
          </p:nvSpPr>
          <p:spPr bwMode="auto">
            <a:xfrm>
              <a:off x="1440" y="1152"/>
              <a:ext cx="48" cy="1152"/>
            </a:xfrm>
            <a:custGeom>
              <a:avLst/>
              <a:gdLst>
                <a:gd name="T0" fmla="*/ 2 w 60"/>
                <a:gd name="T1" fmla="*/ 22290 h 880"/>
                <a:gd name="T2" fmla="*/ 2 w 60"/>
                <a:gd name="T3" fmla="*/ 3210 h 880"/>
                <a:gd name="T4" fmla="*/ 4 w 60"/>
                <a:gd name="T5" fmla="*/ 2926 h 880"/>
                <a:gd name="T6" fmla="*/ 0 60000 65536"/>
                <a:gd name="T7" fmla="*/ 0 60000 65536"/>
                <a:gd name="T8" fmla="*/ 0 60000 65536"/>
                <a:gd name="T9" fmla="*/ 0 w 60"/>
                <a:gd name="T10" fmla="*/ 0 h 880"/>
                <a:gd name="T11" fmla="*/ 60 w 60"/>
                <a:gd name="T12" fmla="*/ 880 h 8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880">
                  <a:moveTo>
                    <a:pt x="6" y="880"/>
                  </a:moveTo>
                  <a:cubicBezTo>
                    <a:pt x="6" y="754"/>
                    <a:pt x="0" y="254"/>
                    <a:pt x="9" y="127"/>
                  </a:cubicBezTo>
                  <a:cubicBezTo>
                    <a:pt x="18" y="0"/>
                    <a:pt x="50" y="117"/>
                    <a:pt x="60" y="115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Freeform 9"/>
            <p:cNvSpPr/>
            <p:nvPr/>
          </p:nvSpPr>
          <p:spPr bwMode="auto">
            <a:xfrm>
              <a:off x="1536" y="1205"/>
              <a:ext cx="126" cy="705"/>
            </a:xfrm>
            <a:custGeom>
              <a:avLst/>
              <a:gdLst>
                <a:gd name="T0" fmla="*/ 0 w 126"/>
                <a:gd name="T1" fmla="*/ 667 h 705"/>
                <a:gd name="T2" fmla="*/ 36 w 126"/>
                <a:gd name="T3" fmla="*/ 691 h 705"/>
                <a:gd name="T4" fmla="*/ 60 w 126"/>
                <a:gd name="T5" fmla="*/ 604 h 705"/>
                <a:gd name="T6" fmla="*/ 72 w 126"/>
                <a:gd name="T7" fmla="*/ 85 h 705"/>
                <a:gd name="T8" fmla="*/ 126 w 126"/>
                <a:gd name="T9" fmla="*/ 94 h 7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705"/>
                <a:gd name="T17" fmla="*/ 126 w 126"/>
                <a:gd name="T18" fmla="*/ 705 h 7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705">
                  <a:moveTo>
                    <a:pt x="0" y="667"/>
                  </a:moveTo>
                  <a:cubicBezTo>
                    <a:pt x="6" y="671"/>
                    <a:pt x="26" y="702"/>
                    <a:pt x="36" y="691"/>
                  </a:cubicBezTo>
                  <a:cubicBezTo>
                    <a:pt x="46" y="680"/>
                    <a:pt x="54" y="705"/>
                    <a:pt x="60" y="604"/>
                  </a:cubicBezTo>
                  <a:cubicBezTo>
                    <a:pt x="66" y="503"/>
                    <a:pt x="61" y="170"/>
                    <a:pt x="72" y="85"/>
                  </a:cubicBezTo>
                  <a:cubicBezTo>
                    <a:pt x="83" y="0"/>
                    <a:pt x="115" y="92"/>
                    <a:pt x="126" y="94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Freeform 10"/>
            <p:cNvSpPr/>
            <p:nvPr/>
          </p:nvSpPr>
          <p:spPr bwMode="auto">
            <a:xfrm>
              <a:off x="1680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1824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1968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2112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2280" y="1878"/>
              <a:ext cx="1" cy="432"/>
            </a:xfrm>
            <a:custGeom>
              <a:avLst/>
              <a:gdLst>
                <a:gd name="T0" fmla="*/ 0 w 1"/>
                <a:gd name="T1" fmla="*/ 0 h 432"/>
                <a:gd name="T2" fmla="*/ 0 w 1"/>
                <a:gd name="T3" fmla="*/ 432 h 432"/>
                <a:gd name="T4" fmla="*/ 0 60000 65536"/>
                <a:gd name="T5" fmla="*/ 0 60000 65536"/>
                <a:gd name="T6" fmla="*/ 0 w 1"/>
                <a:gd name="T7" fmla="*/ 0 h 432"/>
                <a:gd name="T8" fmla="*/ 1 w 1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32">
                  <a:moveTo>
                    <a:pt x="0" y="0"/>
                  </a:moveTo>
                  <a:lnTo>
                    <a:pt x="0" y="432"/>
                  </a:ln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Oval 15"/>
            <p:cNvSpPr>
              <a:spLocks noChangeArrowheads="1"/>
            </p:cNvSpPr>
            <p:nvPr/>
          </p:nvSpPr>
          <p:spPr bwMode="auto">
            <a:xfrm>
              <a:off x="1420" y="2304"/>
              <a:ext cx="68" cy="68"/>
            </a:xfrm>
            <a:prstGeom prst="ellipse">
              <a:avLst/>
            </a:prstGeom>
            <a:noFill/>
            <a:ln w="38100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87" name="Oval 16"/>
            <p:cNvSpPr>
              <a:spLocks noChangeArrowheads="1"/>
            </p:cNvSpPr>
            <p:nvPr/>
          </p:nvSpPr>
          <p:spPr bwMode="auto">
            <a:xfrm>
              <a:off x="2256" y="2304"/>
              <a:ext cx="68" cy="68"/>
            </a:xfrm>
            <a:prstGeom prst="ellipse">
              <a:avLst/>
            </a:prstGeom>
            <a:noFill/>
            <a:ln w="38100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4" name="Group 17"/>
          <p:cNvGrpSpPr/>
          <p:nvPr/>
        </p:nvGrpSpPr>
        <p:grpSpPr bwMode="auto">
          <a:xfrm rot="16200000">
            <a:off x="1122363" y="4357026"/>
            <a:ext cx="1435100" cy="1936750"/>
            <a:chOff x="1420" y="1152"/>
            <a:chExt cx="904" cy="1220"/>
          </a:xfrm>
        </p:grpSpPr>
        <p:sp>
          <p:nvSpPr>
            <p:cNvPr id="105" name="Freeform 18"/>
            <p:cNvSpPr/>
            <p:nvPr/>
          </p:nvSpPr>
          <p:spPr bwMode="auto">
            <a:xfrm>
              <a:off x="1440" y="1152"/>
              <a:ext cx="48" cy="1152"/>
            </a:xfrm>
            <a:custGeom>
              <a:avLst/>
              <a:gdLst>
                <a:gd name="T0" fmla="*/ 2 w 60"/>
                <a:gd name="T1" fmla="*/ 22290 h 880"/>
                <a:gd name="T2" fmla="*/ 2 w 60"/>
                <a:gd name="T3" fmla="*/ 3210 h 880"/>
                <a:gd name="T4" fmla="*/ 4 w 60"/>
                <a:gd name="T5" fmla="*/ 2926 h 880"/>
                <a:gd name="T6" fmla="*/ 0 60000 65536"/>
                <a:gd name="T7" fmla="*/ 0 60000 65536"/>
                <a:gd name="T8" fmla="*/ 0 60000 65536"/>
                <a:gd name="T9" fmla="*/ 0 w 60"/>
                <a:gd name="T10" fmla="*/ 0 h 880"/>
                <a:gd name="T11" fmla="*/ 60 w 60"/>
                <a:gd name="T12" fmla="*/ 880 h 8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880">
                  <a:moveTo>
                    <a:pt x="6" y="880"/>
                  </a:moveTo>
                  <a:cubicBezTo>
                    <a:pt x="6" y="754"/>
                    <a:pt x="0" y="254"/>
                    <a:pt x="9" y="127"/>
                  </a:cubicBezTo>
                  <a:cubicBezTo>
                    <a:pt x="18" y="0"/>
                    <a:pt x="50" y="117"/>
                    <a:pt x="60" y="115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Freeform 19"/>
            <p:cNvSpPr/>
            <p:nvPr/>
          </p:nvSpPr>
          <p:spPr bwMode="auto">
            <a:xfrm>
              <a:off x="1536" y="1205"/>
              <a:ext cx="126" cy="705"/>
            </a:xfrm>
            <a:custGeom>
              <a:avLst/>
              <a:gdLst>
                <a:gd name="T0" fmla="*/ 0 w 126"/>
                <a:gd name="T1" fmla="*/ 667 h 705"/>
                <a:gd name="T2" fmla="*/ 36 w 126"/>
                <a:gd name="T3" fmla="*/ 691 h 705"/>
                <a:gd name="T4" fmla="*/ 60 w 126"/>
                <a:gd name="T5" fmla="*/ 604 h 705"/>
                <a:gd name="T6" fmla="*/ 72 w 126"/>
                <a:gd name="T7" fmla="*/ 85 h 705"/>
                <a:gd name="T8" fmla="*/ 126 w 126"/>
                <a:gd name="T9" fmla="*/ 94 h 7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705"/>
                <a:gd name="T17" fmla="*/ 126 w 126"/>
                <a:gd name="T18" fmla="*/ 705 h 7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705">
                  <a:moveTo>
                    <a:pt x="0" y="667"/>
                  </a:moveTo>
                  <a:cubicBezTo>
                    <a:pt x="6" y="671"/>
                    <a:pt x="26" y="702"/>
                    <a:pt x="36" y="691"/>
                  </a:cubicBezTo>
                  <a:cubicBezTo>
                    <a:pt x="46" y="680"/>
                    <a:pt x="54" y="705"/>
                    <a:pt x="60" y="604"/>
                  </a:cubicBezTo>
                  <a:cubicBezTo>
                    <a:pt x="66" y="503"/>
                    <a:pt x="61" y="170"/>
                    <a:pt x="72" y="85"/>
                  </a:cubicBezTo>
                  <a:cubicBezTo>
                    <a:pt x="83" y="0"/>
                    <a:pt x="115" y="92"/>
                    <a:pt x="126" y="94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" name="Freeform 20"/>
            <p:cNvSpPr/>
            <p:nvPr/>
          </p:nvSpPr>
          <p:spPr bwMode="auto">
            <a:xfrm>
              <a:off x="1680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" name="Freeform 21"/>
            <p:cNvSpPr/>
            <p:nvPr/>
          </p:nvSpPr>
          <p:spPr bwMode="auto">
            <a:xfrm>
              <a:off x="1824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" name="Freeform 22"/>
            <p:cNvSpPr/>
            <p:nvPr/>
          </p:nvSpPr>
          <p:spPr bwMode="auto">
            <a:xfrm>
              <a:off x="1968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" name="Freeform 23"/>
            <p:cNvSpPr/>
            <p:nvPr/>
          </p:nvSpPr>
          <p:spPr bwMode="auto">
            <a:xfrm>
              <a:off x="2112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" name="Freeform 24"/>
            <p:cNvSpPr/>
            <p:nvPr/>
          </p:nvSpPr>
          <p:spPr bwMode="auto">
            <a:xfrm>
              <a:off x="2280" y="1878"/>
              <a:ext cx="1" cy="432"/>
            </a:xfrm>
            <a:custGeom>
              <a:avLst/>
              <a:gdLst>
                <a:gd name="T0" fmla="*/ 0 w 1"/>
                <a:gd name="T1" fmla="*/ 0 h 432"/>
                <a:gd name="T2" fmla="*/ 0 w 1"/>
                <a:gd name="T3" fmla="*/ 432 h 432"/>
                <a:gd name="T4" fmla="*/ 0 60000 65536"/>
                <a:gd name="T5" fmla="*/ 0 60000 65536"/>
                <a:gd name="T6" fmla="*/ 0 w 1"/>
                <a:gd name="T7" fmla="*/ 0 h 432"/>
                <a:gd name="T8" fmla="*/ 1 w 1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32">
                  <a:moveTo>
                    <a:pt x="0" y="0"/>
                  </a:moveTo>
                  <a:lnTo>
                    <a:pt x="0" y="43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Oval 25"/>
            <p:cNvSpPr>
              <a:spLocks noChangeArrowheads="1"/>
            </p:cNvSpPr>
            <p:nvPr/>
          </p:nvSpPr>
          <p:spPr bwMode="auto">
            <a:xfrm>
              <a:off x="1420" y="2304"/>
              <a:ext cx="68" cy="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113" name="Oval 26"/>
            <p:cNvSpPr>
              <a:spLocks noChangeArrowheads="1"/>
            </p:cNvSpPr>
            <p:nvPr/>
          </p:nvSpPr>
          <p:spPr bwMode="auto">
            <a:xfrm>
              <a:off x="2256" y="2304"/>
              <a:ext cx="68" cy="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4" name="Group 7"/>
          <p:cNvGrpSpPr/>
          <p:nvPr/>
        </p:nvGrpSpPr>
        <p:grpSpPr bwMode="auto">
          <a:xfrm>
            <a:off x="930476" y="4681669"/>
            <a:ext cx="1435100" cy="1936750"/>
            <a:chOff x="1420" y="1152"/>
            <a:chExt cx="904" cy="1220"/>
          </a:xfrm>
        </p:grpSpPr>
        <p:sp>
          <p:nvSpPr>
            <p:cNvPr id="115" name="Freeform 8"/>
            <p:cNvSpPr/>
            <p:nvPr/>
          </p:nvSpPr>
          <p:spPr bwMode="auto">
            <a:xfrm>
              <a:off x="1440" y="1152"/>
              <a:ext cx="48" cy="1152"/>
            </a:xfrm>
            <a:custGeom>
              <a:avLst/>
              <a:gdLst>
                <a:gd name="T0" fmla="*/ 2 w 60"/>
                <a:gd name="T1" fmla="*/ 22290 h 880"/>
                <a:gd name="T2" fmla="*/ 2 w 60"/>
                <a:gd name="T3" fmla="*/ 3210 h 880"/>
                <a:gd name="T4" fmla="*/ 4 w 60"/>
                <a:gd name="T5" fmla="*/ 2926 h 880"/>
                <a:gd name="T6" fmla="*/ 0 60000 65536"/>
                <a:gd name="T7" fmla="*/ 0 60000 65536"/>
                <a:gd name="T8" fmla="*/ 0 60000 65536"/>
                <a:gd name="T9" fmla="*/ 0 w 60"/>
                <a:gd name="T10" fmla="*/ 0 h 880"/>
                <a:gd name="T11" fmla="*/ 60 w 60"/>
                <a:gd name="T12" fmla="*/ 880 h 8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880">
                  <a:moveTo>
                    <a:pt x="6" y="880"/>
                  </a:moveTo>
                  <a:cubicBezTo>
                    <a:pt x="6" y="754"/>
                    <a:pt x="0" y="254"/>
                    <a:pt x="9" y="127"/>
                  </a:cubicBezTo>
                  <a:cubicBezTo>
                    <a:pt x="18" y="0"/>
                    <a:pt x="50" y="117"/>
                    <a:pt x="60" y="115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Freeform 9"/>
            <p:cNvSpPr/>
            <p:nvPr/>
          </p:nvSpPr>
          <p:spPr bwMode="auto">
            <a:xfrm>
              <a:off x="1536" y="1205"/>
              <a:ext cx="126" cy="705"/>
            </a:xfrm>
            <a:custGeom>
              <a:avLst/>
              <a:gdLst>
                <a:gd name="T0" fmla="*/ 0 w 126"/>
                <a:gd name="T1" fmla="*/ 667 h 705"/>
                <a:gd name="T2" fmla="*/ 36 w 126"/>
                <a:gd name="T3" fmla="*/ 691 h 705"/>
                <a:gd name="T4" fmla="*/ 60 w 126"/>
                <a:gd name="T5" fmla="*/ 604 h 705"/>
                <a:gd name="T6" fmla="*/ 72 w 126"/>
                <a:gd name="T7" fmla="*/ 85 h 705"/>
                <a:gd name="T8" fmla="*/ 126 w 126"/>
                <a:gd name="T9" fmla="*/ 94 h 7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705"/>
                <a:gd name="T17" fmla="*/ 126 w 126"/>
                <a:gd name="T18" fmla="*/ 705 h 7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705">
                  <a:moveTo>
                    <a:pt x="0" y="667"/>
                  </a:moveTo>
                  <a:cubicBezTo>
                    <a:pt x="6" y="671"/>
                    <a:pt x="26" y="702"/>
                    <a:pt x="36" y="691"/>
                  </a:cubicBezTo>
                  <a:cubicBezTo>
                    <a:pt x="46" y="680"/>
                    <a:pt x="54" y="705"/>
                    <a:pt x="60" y="604"/>
                  </a:cubicBezTo>
                  <a:cubicBezTo>
                    <a:pt x="66" y="503"/>
                    <a:pt x="61" y="170"/>
                    <a:pt x="72" y="85"/>
                  </a:cubicBezTo>
                  <a:cubicBezTo>
                    <a:pt x="83" y="0"/>
                    <a:pt x="115" y="92"/>
                    <a:pt x="126" y="94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Freeform 10"/>
            <p:cNvSpPr/>
            <p:nvPr/>
          </p:nvSpPr>
          <p:spPr bwMode="auto">
            <a:xfrm>
              <a:off x="1680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Freeform 11"/>
            <p:cNvSpPr/>
            <p:nvPr/>
          </p:nvSpPr>
          <p:spPr bwMode="auto">
            <a:xfrm>
              <a:off x="1824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" name="Freeform 12"/>
            <p:cNvSpPr/>
            <p:nvPr/>
          </p:nvSpPr>
          <p:spPr bwMode="auto">
            <a:xfrm>
              <a:off x="1968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" name="Freeform 13"/>
            <p:cNvSpPr/>
            <p:nvPr/>
          </p:nvSpPr>
          <p:spPr bwMode="auto">
            <a:xfrm>
              <a:off x="2112" y="1212"/>
              <a:ext cx="123" cy="708"/>
            </a:xfrm>
            <a:custGeom>
              <a:avLst/>
              <a:gdLst>
                <a:gd name="T0" fmla="*/ 0 w 123"/>
                <a:gd name="T1" fmla="*/ 657 h 708"/>
                <a:gd name="T2" fmla="*/ 33 w 123"/>
                <a:gd name="T3" fmla="*/ 694 h 708"/>
                <a:gd name="T4" fmla="*/ 57 w 123"/>
                <a:gd name="T5" fmla="*/ 607 h 708"/>
                <a:gd name="T6" fmla="*/ 69 w 123"/>
                <a:gd name="T7" fmla="*/ 88 h 708"/>
                <a:gd name="T8" fmla="*/ 123 w 123"/>
                <a:gd name="T9" fmla="*/ 81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08"/>
                <a:gd name="T17" fmla="*/ 123 w 123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08">
                  <a:moveTo>
                    <a:pt x="0" y="657"/>
                  </a:moveTo>
                  <a:cubicBezTo>
                    <a:pt x="5" y="663"/>
                    <a:pt x="23" y="702"/>
                    <a:pt x="33" y="694"/>
                  </a:cubicBezTo>
                  <a:cubicBezTo>
                    <a:pt x="43" y="686"/>
                    <a:pt x="51" y="708"/>
                    <a:pt x="57" y="607"/>
                  </a:cubicBezTo>
                  <a:cubicBezTo>
                    <a:pt x="63" y="506"/>
                    <a:pt x="58" y="176"/>
                    <a:pt x="69" y="88"/>
                  </a:cubicBezTo>
                  <a:cubicBezTo>
                    <a:pt x="80" y="0"/>
                    <a:pt x="112" y="82"/>
                    <a:pt x="123" y="81"/>
                  </a:cubicBez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" name="Freeform 14"/>
            <p:cNvSpPr/>
            <p:nvPr/>
          </p:nvSpPr>
          <p:spPr bwMode="auto">
            <a:xfrm>
              <a:off x="2280" y="1878"/>
              <a:ext cx="1" cy="432"/>
            </a:xfrm>
            <a:custGeom>
              <a:avLst/>
              <a:gdLst>
                <a:gd name="T0" fmla="*/ 0 w 1"/>
                <a:gd name="T1" fmla="*/ 0 h 432"/>
                <a:gd name="T2" fmla="*/ 0 w 1"/>
                <a:gd name="T3" fmla="*/ 432 h 432"/>
                <a:gd name="T4" fmla="*/ 0 60000 65536"/>
                <a:gd name="T5" fmla="*/ 0 60000 65536"/>
                <a:gd name="T6" fmla="*/ 0 w 1"/>
                <a:gd name="T7" fmla="*/ 0 h 432"/>
                <a:gd name="T8" fmla="*/ 1 w 1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32">
                  <a:moveTo>
                    <a:pt x="0" y="0"/>
                  </a:moveTo>
                  <a:lnTo>
                    <a:pt x="0" y="432"/>
                  </a:lnTo>
                </a:path>
              </a:pathLst>
            </a:custGeom>
            <a:noFill/>
            <a:ln w="38100" cmpd="sng">
              <a:solidFill>
                <a:srgbClr val="00FF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" name="Oval 15"/>
            <p:cNvSpPr>
              <a:spLocks noChangeArrowheads="1"/>
            </p:cNvSpPr>
            <p:nvPr/>
          </p:nvSpPr>
          <p:spPr bwMode="auto">
            <a:xfrm>
              <a:off x="1420" y="2304"/>
              <a:ext cx="68" cy="68"/>
            </a:xfrm>
            <a:prstGeom prst="ellipse">
              <a:avLst/>
            </a:prstGeom>
            <a:noFill/>
            <a:ln w="38100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123" name="Oval 16"/>
            <p:cNvSpPr>
              <a:spLocks noChangeArrowheads="1"/>
            </p:cNvSpPr>
            <p:nvPr/>
          </p:nvSpPr>
          <p:spPr bwMode="auto">
            <a:xfrm>
              <a:off x="2256" y="2304"/>
              <a:ext cx="68" cy="68"/>
            </a:xfrm>
            <a:prstGeom prst="ellipse">
              <a:avLst/>
            </a:prstGeom>
            <a:noFill/>
            <a:ln w="38100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Text Box 2"/>
          <p:cNvSpPr txBox="1">
            <a:spLocks noChangeArrowheads="1"/>
          </p:cNvSpPr>
          <p:nvPr/>
        </p:nvSpPr>
        <p:spPr bwMode="auto">
          <a:xfrm>
            <a:off x="1035580" y="1171045"/>
            <a:ext cx="2232025" cy="547687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电路符号</a:t>
            </a:r>
            <a:endParaRPr kumimoji="1" lang="zh-CN" altLang="en-US" sz="2800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23587" name="Text Box 3"/>
          <p:cNvSpPr txBox="1">
            <a:spLocks noChangeArrowheads="1"/>
          </p:cNvSpPr>
          <p:nvPr/>
        </p:nvSpPr>
        <p:spPr bwMode="auto">
          <a:xfrm>
            <a:off x="2790297" y="5988358"/>
            <a:ext cx="6048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en-US" altLang="zh-CN" sz="2800" b="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 (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亨利</a:t>
            </a:r>
            <a:r>
              <a:rPr kumimoji="1" lang="en-US" altLang="zh-CN" sz="2800" b="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kumimoji="1" lang="zh-CN" altLang="en-US" sz="2800" b="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常用</a:t>
            </a:r>
            <a:r>
              <a:rPr kumimoji="1" lang="zh-CN" altLang="en-US" sz="2800" b="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</a:t>
            </a:r>
            <a:r>
              <a:rPr kumimoji="1" lang="en-US" altLang="zh-CN" sz="2800" b="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H</a:t>
            </a:r>
            <a:r>
              <a:rPr kumimoji="1" lang="zh-CN" altLang="en-US" sz="2800" b="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</a:t>
            </a:r>
            <a:r>
              <a:rPr kumimoji="1" lang="en-US" altLang="zh-CN" sz="2800" b="0" dirty="0" err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mH</a:t>
            </a:r>
            <a:r>
              <a:rPr kumimoji="1"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表示</a:t>
            </a:r>
            <a:r>
              <a:rPr kumimoji="1" lang="zh-CN" altLang="en-US" sz="2800" b="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。</a:t>
            </a:r>
            <a:endParaRPr kumimoji="1" lang="zh-CN" altLang="en-US" sz="2800" b="0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2475442" y="1958445"/>
            <a:ext cx="3960813" cy="1455737"/>
            <a:chOff x="1655" y="2432"/>
            <a:chExt cx="2495" cy="917"/>
          </a:xfrm>
        </p:grpSpPr>
        <p:graphicFrame>
          <p:nvGraphicFramePr>
            <p:cNvPr id="10257" name="Object 5"/>
            <p:cNvGraphicFramePr>
              <a:graphicFrameLocks noChangeAspect="1"/>
            </p:cNvGraphicFramePr>
            <p:nvPr/>
          </p:nvGraphicFramePr>
          <p:xfrm>
            <a:off x="1701" y="2750"/>
            <a:ext cx="2449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Visio" r:id="rId4" imgW="895350" imgH="123825" progId="Visio.Drawing.6">
                    <p:embed/>
                  </p:oleObj>
                </mc:Choice>
                <mc:Fallback>
                  <p:oleObj name="Visio" r:id="rId4" imgW="895350" imgH="123825" progId="Visio.Drawing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2750"/>
                          <a:ext cx="2449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8" name="AutoShape 6"/>
            <p:cNvSpPr>
              <a:spLocks noChangeArrowheads="1"/>
            </p:cNvSpPr>
            <p:nvPr/>
          </p:nvSpPr>
          <p:spPr bwMode="auto">
            <a:xfrm>
              <a:off x="1973" y="2795"/>
              <a:ext cx="409" cy="91"/>
            </a:xfrm>
            <a:prstGeom prst="rightArrow">
              <a:avLst>
                <a:gd name="adj1" fmla="val 50000"/>
                <a:gd name="adj2" fmla="val 112363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10259" name="Text Box 7"/>
            <p:cNvSpPr txBox="1">
              <a:spLocks noChangeArrowheads="1"/>
            </p:cNvSpPr>
            <p:nvPr/>
          </p:nvSpPr>
          <p:spPr bwMode="auto">
            <a:xfrm>
              <a:off x="1655" y="3022"/>
              <a:ext cx="38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 b="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260" name="Text Box 8"/>
            <p:cNvSpPr txBox="1">
              <a:spLocks noChangeArrowheads="1"/>
            </p:cNvSpPr>
            <p:nvPr/>
          </p:nvSpPr>
          <p:spPr bwMode="auto">
            <a:xfrm>
              <a:off x="3651" y="3022"/>
              <a:ext cx="38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dirty="0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endParaRPr kumimoji="1" lang="en-US" altLang="zh-CN" sz="2800" b="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261" name="Text Box 9"/>
            <p:cNvSpPr txBox="1">
              <a:spLocks noChangeArrowheads="1"/>
            </p:cNvSpPr>
            <p:nvPr/>
          </p:nvSpPr>
          <p:spPr bwMode="auto">
            <a:xfrm>
              <a:off x="2501" y="3022"/>
              <a:ext cx="6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)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262" name="Text Box 10"/>
            <p:cNvSpPr txBox="1">
              <a:spLocks noChangeArrowheads="1"/>
            </p:cNvSpPr>
            <p:nvPr/>
          </p:nvSpPr>
          <p:spPr bwMode="auto">
            <a:xfrm>
              <a:off x="1973" y="2478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263" name="Text Box 11"/>
            <p:cNvSpPr txBox="1">
              <a:spLocks noChangeArrowheads="1"/>
            </p:cNvSpPr>
            <p:nvPr/>
          </p:nvSpPr>
          <p:spPr bwMode="auto">
            <a:xfrm>
              <a:off x="2608" y="2432"/>
              <a:ext cx="49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1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23596" name="Text Box 12"/>
          <p:cNvSpPr txBox="1">
            <a:spLocks noChangeArrowheads="1"/>
          </p:cNvSpPr>
          <p:nvPr/>
        </p:nvSpPr>
        <p:spPr bwMode="auto">
          <a:xfrm>
            <a:off x="1275028" y="5974071"/>
            <a:ext cx="1439862" cy="547687"/>
          </a:xfrm>
          <a:prstGeom prst="rect">
            <a:avLst/>
          </a:prstGeom>
          <a:noFill/>
          <a:ln w="2857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单位</a:t>
            </a:r>
            <a:endParaRPr kumimoji="1" lang="zh-CN" altLang="en-US" sz="2800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3603" name="AutoShape 19" descr="羊皮纸"/>
          <p:cNvSpPr>
            <a:spLocks noChangeArrowheads="1"/>
          </p:cNvSpPr>
          <p:nvPr/>
        </p:nvSpPr>
        <p:spPr bwMode="auto">
          <a:xfrm>
            <a:off x="6868055" y="1526645"/>
            <a:ext cx="1079500" cy="1439862"/>
          </a:xfrm>
          <a:prstGeom prst="wedgeRoundRectCallout">
            <a:avLst>
              <a:gd name="adj1" fmla="val -256616"/>
              <a:gd name="adj2" fmla="val 718"/>
              <a:gd name="adj3" fmla="val 1666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电感器的自感</a:t>
            </a:r>
            <a:endParaRPr kumimoji="1" lang="zh-CN" altLang="en-US" sz="28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0166" y="4142845"/>
            <a:ext cx="7604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电感是导线内通过交流电流时</a:t>
            </a:r>
            <a:r>
              <a:rPr lang="en-US" altLang="zh-CN" sz="2400" dirty="0"/>
              <a:t>,</a:t>
            </a:r>
            <a:r>
              <a:rPr lang="zh-CN" altLang="en-US" sz="2400" dirty="0"/>
              <a:t>在导线的内部及其周围产生交变磁通</a:t>
            </a:r>
            <a:r>
              <a:rPr lang="en-US" altLang="zh-CN" sz="2400" dirty="0"/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导线的磁通量</a:t>
            </a:r>
            <a:r>
              <a:rPr lang="zh-CN" altLang="en-US" sz="2400" dirty="0"/>
              <a:t>与</a:t>
            </a:r>
            <a:r>
              <a:rPr lang="zh-CN" altLang="en-US" sz="2400" dirty="0">
                <a:solidFill>
                  <a:srgbClr val="FF0000"/>
                </a:solidFill>
              </a:rPr>
              <a:t>生产此磁通的电流</a:t>
            </a:r>
            <a:r>
              <a:rPr lang="zh-CN" altLang="en-US" sz="2400" dirty="0"/>
              <a:t>之比。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4"/>
              <p:cNvSpPr txBox="1"/>
              <p:nvPr/>
            </p:nvSpPr>
            <p:spPr bwMode="auto">
              <a:xfrm>
                <a:off x="3283479" y="5103282"/>
                <a:ext cx="2663825" cy="6381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zh-CN" altLang="en-US" sz="3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6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zh-CN" altLang="en-US" sz="3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3479" y="5103282"/>
                <a:ext cx="2663825" cy="638175"/>
              </a:xfrm>
              <a:prstGeom prst="rect">
                <a:avLst/>
              </a:prstGeom>
              <a:blipFill rotWithShape="1">
                <a:blip r:embed="rId7"/>
                <a:stretch>
                  <a:fillRect l="-20" t="-66" r="20" b="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45281" y="1901388"/>
            <a:ext cx="8040687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715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楷体_GB2312" pitchFamily="49" charset="-122"/>
              </a:rPr>
              <a:t>当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楷体_GB2312" pitchFamily="49" charset="-122"/>
              </a:rPr>
              <a:t>为时变电流时，磁通也将随时间变化，从而在线圈两端产生感应电压。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2110582" y="4270957"/>
          <a:ext cx="231775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公式" r:id="rId1" imgW="1175385" imgH="391795" progId="Equation.3">
                  <p:embed/>
                </p:oleObj>
              </mc:Choice>
              <mc:Fallback>
                <p:oleObj name="公式" r:id="rId1" imgW="1175385" imgH="39179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582" y="4270957"/>
                        <a:ext cx="231775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345281" y="3256353"/>
            <a:ext cx="7981950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666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楷体_GB2312" pitchFamily="49" charset="-122"/>
              </a:rPr>
              <a:t>当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400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0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400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11</a:t>
            </a:r>
            <a:r>
              <a:rPr kumimoji="1" lang="zh-CN" altLang="en-US" sz="2400" b="0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400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21</a:t>
            </a:r>
            <a:r>
              <a:rPr kumimoji="1" lang="zh-CN" altLang="zh-CN" sz="2400" dirty="0">
                <a:latin typeface="楷体_GB2312" pitchFamily="49" charset="-122"/>
              </a:rPr>
              <a:t>方向与</a:t>
            </a:r>
            <a:r>
              <a:rPr kumimoji="1" lang="zh-CN" altLang="en-US" sz="2400" b="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</a:t>
            </a:r>
            <a:r>
              <a:rPr kumimoji="1" lang="zh-CN" altLang="en-US" sz="2400" i="1" dirty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zh-CN" sz="2400" dirty="0">
                <a:latin typeface="楷体_GB2312" pitchFamily="49" charset="-122"/>
                <a:sym typeface="Symbol" panose="05050102010706020507" pitchFamily="18" charset="2"/>
              </a:rPr>
              <a:t>符合右手螺旋时，根据电磁感应定律和楞次定律：</a:t>
            </a:r>
            <a:endParaRPr kumimoji="1" lang="zh-CN" altLang="en-US" sz="2400" dirty="0">
              <a:latin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8921" name="Object 9"/>
          <p:cNvGraphicFramePr>
            <a:graphicFrameLocks noChangeAspect="1"/>
          </p:cNvGraphicFramePr>
          <p:nvPr/>
        </p:nvGraphicFramePr>
        <p:xfrm>
          <a:off x="2024857" y="5164552"/>
          <a:ext cx="2403475" cy="798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name="公式" r:id="rId3" imgW="1228090" imgH="391795" progId="Equation.3">
                  <p:embed/>
                </p:oleObj>
              </mc:Choice>
              <mc:Fallback>
                <p:oleObj name="公式" r:id="rId3" imgW="1228090" imgH="39179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857" y="5164552"/>
                        <a:ext cx="2403475" cy="7980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4571996" y="4670213"/>
            <a:ext cx="649287" cy="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5576092" y="4382623"/>
            <a:ext cx="1728788" cy="5191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/>
              <a:t>自感电压</a:t>
            </a:r>
            <a:endParaRPr lang="zh-CN" altLang="en-US" dirty="0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>
            <a:off x="4715667" y="5606752"/>
            <a:ext cx="647700" cy="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5" name="Text Box 13"/>
          <p:cNvSpPr txBox="1">
            <a:spLocks noChangeArrowheads="1"/>
          </p:cNvSpPr>
          <p:nvPr/>
        </p:nvSpPr>
        <p:spPr bwMode="auto">
          <a:xfrm>
            <a:off x="5576092" y="5341241"/>
            <a:ext cx="1728788" cy="5191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互感电压</a:t>
            </a:r>
            <a:endParaRPr lang="zh-CN" altLang="en-US"/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256381" y="1089961"/>
            <a:ext cx="6769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dirty="0">
                <a:solidFill>
                  <a:srgbClr val="FFFFFF"/>
                </a:solidFill>
                <a:latin typeface="楷体_GB2312" pitchFamily="49" charset="-122"/>
              </a:rPr>
              <a:t>3. </a:t>
            </a:r>
            <a:r>
              <a:rPr kumimoji="1" lang="zh-CN" altLang="en-US" sz="3200" dirty="0">
                <a:solidFill>
                  <a:srgbClr val="FFFFFF"/>
                </a:solidFill>
                <a:latin typeface="楷体_GB2312" pitchFamily="49" charset="-122"/>
              </a:rPr>
              <a:t>耦合电感上的电压、电流关系</a:t>
            </a:r>
            <a:endParaRPr kumimoji="1" lang="zh-CN" altLang="en-US" sz="3200" dirty="0">
              <a:solidFill>
                <a:srgbClr val="FFFFFF"/>
              </a:solidFill>
              <a:latin typeface="楷体_GB2312" pitchFamily="49" charset="-122"/>
            </a:endParaRPr>
          </a:p>
        </p:txBody>
      </p:sp>
      <p:sp>
        <p:nvSpPr>
          <p:cNvPr id="38943" name="Text Box 31"/>
          <p:cNvSpPr txBox="1">
            <a:spLocks noChangeArrowheads="1"/>
          </p:cNvSpPr>
          <p:nvPr/>
        </p:nvSpPr>
        <p:spPr bwMode="auto">
          <a:xfrm>
            <a:off x="1768874" y="6045468"/>
            <a:ext cx="5485208" cy="79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000" dirty="0">
                <a:latin typeface="楷体_GB2312" pitchFamily="49" charset="-122"/>
              </a:rPr>
              <a:t>当两个线圈同时通以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时变电流</a:t>
            </a:r>
            <a:r>
              <a:rPr kumimoji="1" lang="zh-CN" altLang="en-US" sz="2000" dirty="0">
                <a:latin typeface="楷体_GB2312" pitchFamily="49" charset="-122"/>
              </a:rPr>
              <a:t>时，每个线圈两端的电压均包含自感电压和互感电压。</a:t>
            </a:r>
            <a:endParaRPr kumimoji="1" lang="zh-CN" altLang="en-US" sz="2000" dirty="0">
              <a:latin typeface="楷体_GB2312" pitchFamily="49" charset="-122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03657" y="2577668"/>
            <a:ext cx="4667250" cy="64633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电磁感应定律：闭合电路中感应电动势的大小，跟穿过这一电路的磁通量变化率成正比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914"/>
            <a:ext cx="3143250" cy="14268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659689" y="5177075"/>
                <a:ext cx="11442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89" y="5177075"/>
                <a:ext cx="1144224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8" t="-150" r="24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659689" y="4670213"/>
                <a:ext cx="1167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89" y="4670213"/>
                <a:ext cx="1167179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27" t="-115" r="32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utoShape 6"/>
          <p:cNvSpPr/>
          <p:nvPr/>
        </p:nvSpPr>
        <p:spPr bwMode="auto">
          <a:xfrm>
            <a:off x="1791386" y="4526907"/>
            <a:ext cx="212941" cy="1339498"/>
          </a:xfrm>
          <a:prstGeom prst="leftBrace">
            <a:avLst>
              <a:gd name="adj1" fmla="val 86131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19" name="AutoShape 6"/>
          <p:cNvSpPr/>
          <p:nvPr/>
        </p:nvSpPr>
        <p:spPr bwMode="auto">
          <a:xfrm>
            <a:off x="7517898" y="4687261"/>
            <a:ext cx="141791" cy="889643"/>
          </a:xfrm>
          <a:prstGeom prst="leftBrace">
            <a:avLst>
              <a:gd name="adj1" fmla="val 86131"/>
              <a:gd name="adj2" fmla="val 50714"/>
            </a:avLst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2711" name="Object 7"/>
              <p:cNvSpPr txBox="1"/>
              <p:nvPr/>
            </p:nvSpPr>
            <p:spPr bwMode="auto">
              <a:xfrm>
                <a:off x="1671638" y="3788796"/>
                <a:ext cx="5611812" cy="21955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/>
                              </a:rPr>
                            </m:ctrlPr>
                          </m:eqArr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zh-CN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zh-CN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f>
                              <m:f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zh-CN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zh-CN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=±</m:t>
                            </m:r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f>
                              <m:f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zh-CN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zh-CN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zh-CN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zh-CN" altLang="en-US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7271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1638" y="3788796"/>
                <a:ext cx="5611812" cy="2195513"/>
              </a:xfrm>
              <a:prstGeom prst="rect">
                <a:avLst/>
              </a:prstGeom>
              <a:blipFill rotWithShape="1">
                <a:blip r:embed="rId1"/>
                <a:stretch>
                  <a:fillRect l="-6" t="-18" b="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6"/>
          <p:cNvGrpSpPr/>
          <p:nvPr/>
        </p:nvGrpSpPr>
        <p:grpSpPr bwMode="auto">
          <a:xfrm>
            <a:off x="1739900" y="1040510"/>
            <a:ext cx="5543550" cy="1181100"/>
            <a:chOff x="797" y="255"/>
            <a:chExt cx="3492" cy="744"/>
          </a:xfrm>
        </p:grpSpPr>
        <p:sp>
          <p:nvSpPr>
            <p:cNvPr id="68621" name="AutoShape 12"/>
            <p:cNvSpPr/>
            <p:nvPr/>
          </p:nvSpPr>
          <p:spPr bwMode="auto">
            <a:xfrm>
              <a:off x="797" y="273"/>
              <a:ext cx="95" cy="726"/>
            </a:xfrm>
            <a:prstGeom prst="leftBrace">
              <a:avLst>
                <a:gd name="adj1" fmla="val 63684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8622" name="Object 13"/>
            <p:cNvGraphicFramePr>
              <a:graphicFrameLocks noChangeAspect="1"/>
            </p:cNvGraphicFramePr>
            <p:nvPr/>
          </p:nvGraphicFramePr>
          <p:xfrm>
            <a:off x="975" y="255"/>
            <a:ext cx="3190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4" name="公式" r:id="rId2" imgW="1868170" imgH="196215" progId="Equation.3">
                    <p:embed/>
                  </p:oleObj>
                </mc:Choice>
                <mc:Fallback>
                  <p:oleObj name="公式" r:id="rId2" imgW="1868170" imgH="196215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255"/>
                          <a:ext cx="3190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23" name="Object 14"/>
            <p:cNvGraphicFramePr>
              <a:graphicFrameLocks noChangeAspect="1"/>
            </p:cNvGraphicFramePr>
            <p:nvPr/>
          </p:nvGraphicFramePr>
          <p:xfrm>
            <a:off x="975" y="618"/>
            <a:ext cx="3314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5" name="公式" r:id="rId4" imgW="1872615" imgH="196215" progId="Equation.3">
                    <p:embed/>
                  </p:oleObj>
                </mc:Choice>
                <mc:Fallback>
                  <p:oleObj name="公式" r:id="rId4" imgW="1872615" imgH="19621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618"/>
                          <a:ext cx="3314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1304726" y="2834448"/>
            <a:ext cx="369272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dirty="0">
                <a:latin typeface="楷体_GB2312" pitchFamily="49" charset="-122"/>
              </a:rPr>
              <a:t>方程两边同时求微分</a:t>
            </a:r>
            <a:endParaRPr kumimoji="1" lang="zh-CN" altLang="en-US" dirty="0">
              <a:latin typeface="楷体_GB2312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547559" y="5788915"/>
                <a:ext cx="6624891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zh-CN" alt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zh-CN" altLang="en-US" sz="2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f>
                      <m:fPr>
                        <m:ctrlPr>
                          <a:rPr lang="zh-CN" altLang="en-US" sz="2400" b="1" i="1">
                            <a:solidFill>
                              <a:srgbClr val="FFFF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lang="zh-CN" alt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zh-CN" altLang="en-US" sz="2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看作</m:t>
                    </m:r>
                  </m:oMath>
                </a14:m>
                <a:r>
                  <a:rPr lang="zh-CN" altLang="en-US" sz="2400" b="1" dirty="0">
                    <a:solidFill>
                      <a:srgbClr val="FFFF00"/>
                    </a:solidFill>
                  </a:rPr>
                  <a:t>变量，则上述方程组为线性方程组</a:t>
                </a: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559" y="5788915"/>
                <a:ext cx="6624891" cy="634148"/>
              </a:xfrm>
              <a:prstGeom prst="rect">
                <a:avLst/>
              </a:prstGeom>
              <a:blipFill rotWithShape="1">
                <a:blip r:embed="rId6"/>
                <a:stretch>
                  <a:fillRect l="-1" t="-40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766763" y="2586038"/>
            <a:ext cx="7920037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en-US" altLang="zh-CN" dirty="0">
                <a:latin typeface="楷体_GB2312" pitchFamily="49" charset="-122"/>
              </a:rPr>
              <a:t>      </a:t>
            </a:r>
            <a:r>
              <a:rPr kumimoji="1" lang="zh-CN" altLang="en-US" dirty="0">
                <a:latin typeface="楷体_GB2312" pitchFamily="49" charset="-122"/>
              </a:rPr>
              <a:t>两线圈的自磁链和互磁链相互增强，则互感电压取正，否则取负。</a:t>
            </a:r>
            <a:endParaRPr kumimoji="1" lang="zh-CN" altLang="en-US" dirty="0">
              <a:latin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kumimoji="1" lang="zh-CN" altLang="en-US" dirty="0">
              <a:latin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dirty="0">
                <a:latin typeface="楷体_GB2312" pitchFamily="49" charset="-122"/>
              </a:rPr>
              <a:t>     互感电压取正或取负</a:t>
            </a:r>
            <a:r>
              <a:rPr kumimoji="1" lang="en-US" altLang="zh-CN" dirty="0">
                <a:latin typeface="楷体_GB2312" pitchFamily="49" charset="-122"/>
              </a:rPr>
              <a:t>, </a:t>
            </a:r>
            <a:r>
              <a:rPr kumimoji="1" lang="zh-CN" altLang="en-US" dirty="0">
                <a:latin typeface="楷体_GB2312" pitchFamily="49" charset="-122"/>
              </a:rPr>
              <a:t>取决于</a:t>
            </a:r>
            <a:endParaRPr kumimoji="1" lang="zh-CN" altLang="en-US" dirty="0">
              <a:latin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dirty="0">
                <a:latin typeface="楷体_GB2312" pitchFamily="49" charset="-122"/>
              </a:rPr>
              <a:t>   </a:t>
            </a:r>
            <a:r>
              <a:rPr kumimoji="1" lang="zh-CN" altLang="en-US" b="0" dirty="0">
                <a:latin typeface="楷体_GB2312" pitchFamily="49" charset="-122"/>
              </a:rPr>
              <a:t>（</a:t>
            </a:r>
            <a:r>
              <a:rPr kumimoji="1" lang="en-US" altLang="zh-CN" b="0" dirty="0">
                <a:latin typeface="楷体_GB2312" pitchFamily="49" charset="-122"/>
              </a:rPr>
              <a:t>1</a:t>
            </a:r>
            <a:r>
              <a:rPr kumimoji="1" lang="zh-CN" altLang="en-US" b="0" dirty="0">
                <a:latin typeface="楷体_GB2312" pitchFamily="49" charset="-122"/>
              </a:rPr>
              <a:t>）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电流</a:t>
            </a:r>
            <a:r>
              <a:rPr kumimoji="1" lang="zh-CN" altLang="en-US" dirty="0">
                <a:latin typeface="楷体_GB2312" pitchFamily="49" charset="-122"/>
              </a:rPr>
              <a:t>的参考方向；</a:t>
            </a:r>
            <a:endParaRPr kumimoji="1" lang="zh-CN" altLang="en-US" dirty="0">
              <a:latin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dirty="0">
                <a:latin typeface="楷体_GB2312" pitchFamily="49" charset="-122"/>
              </a:rPr>
              <a:t>   </a:t>
            </a:r>
            <a:r>
              <a:rPr kumimoji="1" lang="zh-CN" altLang="en-US" b="0" dirty="0">
                <a:latin typeface="楷体_GB2312" pitchFamily="49" charset="-122"/>
              </a:rPr>
              <a:t>（</a:t>
            </a:r>
            <a:r>
              <a:rPr kumimoji="1" lang="en-US" altLang="zh-CN" b="0" dirty="0">
                <a:latin typeface="楷体_GB2312" pitchFamily="49" charset="-122"/>
              </a:rPr>
              <a:t>2</a:t>
            </a:r>
            <a:r>
              <a:rPr kumimoji="1" lang="zh-CN" altLang="en-US" b="0" dirty="0">
                <a:latin typeface="楷体_GB2312" pitchFamily="49" charset="-122"/>
              </a:rPr>
              <a:t>）</a:t>
            </a:r>
            <a:r>
              <a:rPr kumimoji="1" lang="zh-CN" altLang="en-US" dirty="0">
                <a:latin typeface="楷体_GB2312" pitchFamily="49" charset="-122"/>
              </a:rPr>
              <a:t>线圈的相对位置和绕向。</a:t>
            </a:r>
            <a:endParaRPr kumimoji="1" lang="zh-CN" altLang="en-US" dirty="0">
              <a:latin typeface="楷体_GB2312" pitchFamily="49" charset="-122"/>
            </a:endParaRPr>
          </a:p>
        </p:txBody>
      </p:sp>
      <p:grpSp>
        <p:nvGrpSpPr>
          <p:cNvPr id="4" name="Group 35"/>
          <p:cNvGrpSpPr/>
          <p:nvPr/>
        </p:nvGrpSpPr>
        <p:grpSpPr bwMode="auto">
          <a:xfrm>
            <a:off x="476250" y="1368425"/>
            <a:ext cx="1847850" cy="850900"/>
            <a:chOff x="385" y="3022"/>
            <a:chExt cx="1164" cy="536"/>
          </a:xfrm>
        </p:grpSpPr>
        <p:pic>
          <p:nvPicPr>
            <p:cNvPr id="69641" name="Picture 36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2" name="Text Box 37"/>
            <p:cNvSpPr txBox="1">
              <a:spLocks noChangeArrowheads="1"/>
            </p:cNvSpPr>
            <p:nvPr/>
          </p:nvSpPr>
          <p:spPr bwMode="auto">
            <a:xfrm>
              <a:off x="793" y="3116"/>
              <a:ext cx="75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  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817563" y="1060450"/>
            <a:ext cx="6048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dirty="0">
                <a:solidFill>
                  <a:srgbClr val="FFFFFF"/>
                </a:solidFill>
                <a:latin typeface="楷体_GB2312" pitchFamily="49" charset="-122"/>
              </a:rPr>
              <a:t>4.</a:t>
            </a:r>
            <a:r>
              <a:rPr kumimoji="1" lang="zh-CN" altLang="en-US" sz="3200" dirty="0">
                <a:solidFill>
                  <a:srgbClr val="FFFFFF"/>
                </a:solidFill>
                <a:latin typeface="楷体_GB2312" pitchFamily="49" charset="-122"/>
              </a:rPr>
              <a:t>互感线圈的</a:t>
            </a:r>
            <a:r>
              <a:rPr kumimoji="1" lang="zh-CN" altLang="en-US" sz="3200" dirty="0">
                <a:solidFill>
                  <a:srgbClr val="FF0000"/>
                </a:solidFill>
                <a:latin typeface="楷体_GB2312" pitchFamily="49" charset="-122"/>
              </a:rPr>
              <a:t>同名端</a:t>
            </a:r>
            <a:endParaRPr kumimoji="1" lang="zh-CN" altLang="en-US" sz="3200" dirty="0">
              <a:solidFill>
                <a:srgbClr val="FFFFFF"/>
              </a:solidFill>
              <a:latin typeface="楷体_GB2312" pitchFamily="49" charset="-122"/>
            </a:endParaRP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889000" y="2058769"/>
            <a:ext cx="7620000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715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楷体_GB2312" pitchFamily="49" charset="-122"/>
              </a:rPr>
              <a:t>对自感电压，当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0" dirty="0">
                <a:solidFill>
                  <a:srgbClr val="FFFFFF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2400" b="0" i="1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楷体_GB2312" pitchFamily="49" charset="-122"/>
              </a:rPr>
              <a:t> </a:t>
            </a:r>
            <a:r>
              <a:rPr kumimoji="1" lang="zh-CN" altLang="en-US" sz="2400" dirty="0">
                <a:latin typeface="楷体_GB2312" pitchFamily="49" charset="-122"/>
              </a:rPr>
              <a:t>取关联参考方向，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</a:rPr>
              <a:t>u</a:t>
            </a:r>
            <a:r>
              <a:rPr kumimoji="1" lang="zh-CN" altLang="en-US" sz="2400" b="0" i="1" dirty="0">
                <a:solidFill>
                  <a:srgbClr val="FFFFFF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0" i="1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dirty="0">
                <a:latin typeface="楷体_GB2312" pitchFamily="49" charset="-122"/>
              </a:rPr>
              <a:t>与</a:t>
            </a:r>
            <a:r>
              <a:rPr kumimoji="1" lang="zh-CN" altLang="en-US" sz="2400" b="0" i="1" dirty="0">
                <a:solidFill>
                  <a:srgbClr val="FF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kumimoji="1" lang="zh-CN" altLang="en-US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latin typeface="楷体_GB2312" pitchFamily="49" charset="-122"/>
                <a:sym typeface="Symbol" panose="05050102010706020507" pitchFamily="18" charset="2"/>
              </a:rPr>
              <a:t>符合右螺旋定则，其表达式为：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673100" y="3579813"/>
          <a:ext cx="53562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公式" r:id="rId1" imgW="2150745" imgH="391795" progId="Equation.3">
                  <p:embed/>
                </p:oleObj>
              </mc:Choice>
              <mc:Fallback>
                <p:oleObj name="公式" r:id="rId1" imgW="2150745" imgH="3917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3579813"/>
                        <a:ext cx="53562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889000" y="4948238"/>
            <a:ext cx="7696200" cy="13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dirty="0">
                <a:latin typeface="楷体_GB2312" pitchFamily="49" charset="-122"/>
              </a:rPr>
              <a:t>    </a:t>
            </a:r>
            <a:r>
              <a:rPr kumimoji="1" lang="zh-CN" altLang="en-US" sz="2400" dirty="0">
                <a:latin typeface="楷体_GB2312" pitchFamily="49" charset="-122"/>
              </a:rPr>
              <a:t>上式说明，对于自感电压由于电压电流为同一线圈上的，只要参考方向确定了，其数学描述便可容易地写出，可不用考虑线圈绕向。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sp>
        <p:nvSpPr>
          <p:cNvPr id="70668" name="Line 30"/>
          <p:cNvSpPr>
            <a:spLocks noChangeShapeType="1"/>
          </p:cNvSpPr>
          <p:nvPr/>
        </p:nvSpPr>
        <p:spPr bwMode="auto">
          <a:xfrm>
            <a:off x="7504113" y="4130675"/>
            <a:ext cx="657225" cy="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9" name="Line 31"/>
          <p:cNvSpPr>
            <a:spLocks noChangeShapeType="1"/>
          </p:cNvSpPr>
          <p:nvPr/>
        </p:nvSpPr>
        <p:spPr bwMode="auto">
          <a:xfrm>
            <a:off x="6323013" y="4137025"/>
            <a:ext cx="565150" cy="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0" name="Line 32"/>
          <p:cNvSpPr>
            <a:spLocks noChangeShapeType="1"/>
          </p:cNvSpPr>
          <p:nvPr/>
        </p:nvSpPr>
        <p:spPr bwMode="auto">
          <a:xfrm>
            <a:off x="6323013" y="3965575"/>
            <a:ext cx="48577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1" name="Text Box 33"/>
          <p:cNvSpPr txBox="1">
            <a:spLocks noChangeArrowheads="1"/>
          </p:cNvSpPr>
          <p:nvPr/>
        </p:nvSpPr>
        <p:spPr bwMode="auto">
          <a:xfrm>
            <a:off x="6403975" y="3360737"/>
            <a:ext cx="401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72" name="Oval 34"/>
          <p:cNvSpPr>
            <a:spLocks noChangeArrowheads="1"/>
          </p:cNvSpPr>
          <p:nvPr/>
        </p:nvSpPr>
        <p:spPr bwMode="auto">
          <a:xfrm>
            <a:off x="6208713" y="4051300"/>
            <a:ext cx="114300" cy="12223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73" name="Oval 35"/>
          <p:cNvSpPr>
            <a:spLocks noChangeArrowheads="1"/>
          </p:cNvSpPr>
          <p:nvPr/>
        </p:nvSpPr>
        <p:spPr bwMode="auto">
          <a:xfrm>
            <a:off x="8181975" y="4051300"/>
            <a:ext cx="114300" cy="12223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74" name="Line 36"/>
          <p:cNvSpPr>
            <a:spLocks noChangeShapeType="1"/>
          </p:cNvSpPr>
          <p:nvPr/>
        </p:nvSpPr>
        <p:spPr bwMode="auto">
          <a:xfrm>
            <a:off x="6310313" y="4457700"/>
            <a:ext cx="1952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5" name="Line 37"/>
          <p:cNvSpPr>
            <a:spLocks noChangeShapeType="1"/>
          </p:cNvSpPr>
          <p:nvPr/>
        </p:nvSpPr>
        <p:spPr bwMode="auto">
          <a:xfrm>
            <a:off x="7945438" y="4460875"/>
            <a:ext cx="1952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70676" name="Line 38"/>
          <p:cNvSpPr>
            <a:spLocks noChangeShapeType="1"/>
          </p:cNvSpPr>
          <p:nvPr/>
        </p:nvSpPr>
        <p:spPr bwMode="auto">
          <a:xfrm rot="16200000">
            <a:off x="6303963" y="4457700"/>
            <a:ext cx="206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7" name="Text Box 39"/>
          <p:cNvSpPr txBox="1">
            <a:spLocks noChangeArrowheads="1"/>
          </p:cNvSpPr>
          <p:nvPr/>
        </p:nvSpPr>
        <p:spPr bwMode="auto">
          <a:xfrm>
            <a:off x="6927850" y="4130675"/>
            <a:ext cx="1079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endParaRPr kumimoji="1" lang="en-US" altLang="zh-CN" b="0" baseline="-25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0678" name="Group 40"/>
          <p:cNvGrpSpPr/>
          <p:nvPr/>
        </p:nvGrpSpPr>
        <p:grpSpPr bwMode="auto">
          <a:xfrm rot="16200000">
            <a:off x="7108825" y="3733800"/>
            <a:ext cx="142875" cy="647700"/>
            <a:chOff x="2744" y="2931"/>
            <a:chExt cx="57" cy="283"/>
          </a:xfrm>
        </p:grpSpPr>
        <p:sp>
          <p:nvSpPr>
            <p:cNvPr id="70679" name="Arc 41"/>
            <p:cNvSpPr/>
            <p:nvPr/>
          </p:nvSpPr>
          <p:spPr bwMode="auto">
            <a:xfrm rot="10800000" flipH="1" flipV="1">
              <a:off x="2744" y="2931"/>
              <a:ext cx="57" cy="91"/>
            </a:xfrm>
            <a:custGeom>
              <a:avLst/>
              <a:gdLst>
                <a:gd name="T0" fmla="*/ 0 w 22723"/>
                <a:gd name="T1" fmla="*/ 0 h 43200"/>
                <a:gd name="T2" fmla="*/ 0 w 22723"/>
                <a:gd name="T3" fmla="*/ 0 h 43200"/>
                <a:gd name="T4" fmla="*/ 0 w 22723"/>
                <a:gd name="T5" fmla="*/ 0 h 43200"/>
                <a:gd name="T6" fmla="*/ 0 60000 65536"/>
                <a:gd name="T7" fmla="*/ 0 60000 65536"/>
                <a:gd name="T8" fmla="*/ 0 60000 65536"/>
                <a:gd name="T9" fmla="*/ 0 w 22723"/>
                <a:gd name="T10" fmla="*/ 0 h 43200"/>
                <a:gd name="T11" fmla="*/ 22723 w 2272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23" h="43200" fill="none" extrusionOk="0">
                  <a:moveTo>
                    <a:pt x="1122" y="0"/>
                  </a:moveTo>
                  <a:cubicBezTo>
                    <a:pt x="13052" y="0"/>
                    <a:pt x="22723" y="9670"/>
                    <a:pt x="22723" y="21600"/>
                  </a:cubicBezTo>
                  <a:cubicBezTo>
                    <a:pt x="22723" y="33529"/>
                    <a:pt x="13052" y="43200"/>
                    <a:pt x="1123" y="43200"/>
                  </a:cubicBezTo>
                  <a:cubicBezTo>
                    <a:pt x="748" y="43200"/>
                    <a:pt x="374" y="43190"/>
                    <a:pt x="0" y="43170"/>
                  </a:cubicBezTo>
                </a:path>
                <a:path w="22723" h="43200" stroke="0" extrusionOk="0">
                  <a:moveTo>
                    <a:pt x="1122" y="0"/>
                  </a:moveTo>
                  <a:cubicBezTo>
                    <a:pt x="13052" y="0"/>
                    <a:pt x="22723" y="9670"/>
                    <a:pt x="22723" y="21600"/>
                  </a:cubicBezTo>
                  <a:cubicBezTo>
                    <a:pt x="22723" y="33529"/>
                    <a:pt x="13052" y="43200"/>
                    <a:pt x="1123" y="43200"/>
                  </a:cubicBezTo>
                  <a:cubicBezTo>
                    <a:pt x="748" y="43200"/>
                    <a:pt x="374" y="43190"/>
                    <a:pt x="0" y="43170"/>
                  </a:cubicBezTo>
                  <a:lnTo>
                    <a:pt x="1123" y="21600"/>
                  </a:lnTo>
                  <a:lnTo>
                    <a:pt x="1122" y="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0" name="Arc 42"/>
            <p:cNvSpPr/>
            <p:nvPr/>
          </p:nvSpPr>
          <p:spPr bwMode="auto">
            <a:xfrm rot="10800000" flipH="1" flipV="1">
              <a:off x="2744" y="3027"/>
              <a:ext cx="57" cy="91"/>
            </a:xfrm>
            <a:custGeom>
              <a:avLst/>
              <a:gdLst>
                <a:gd name="T0" fmla="*/ 0 w 22723"/>
                <a:gd name="T1" fmla="*/ 0 h 43200"/>
                <a:gd name="T2" fmla="*/ 0 w 22723"/>
                <a:gd name="T3" fmla="*/ 0 h 43200"/>
                <a:gd name="T4" fmla="*/ 0 w 22723"/>
                <a:gd name="T5" fmla="*/ 0 h 43200"/>
                <a:gd name="T6" fmla="*/ 0 60000 65536"/>
                <a:gd name="T7" fmla="*/ 0 60000 65536"/>
                <a:gd name="T8" fmla="*/ 0 60000 65536"/>
                <a:gd name="T9" fmla="*/ 0 w 22723"/>
                <a:gd name="T10" fmla="*/ 0 h 43200"/>
                <a:gd name="T11" fmla="*/ 22723 w 2272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23" h="43200" fill="none" extrusionOk="0">
                  <a:moveTo>
                    <a:pt x="1122" y="0"/>
                  </a:moveTo>
                  <a:cubicBezTo>
                    <a:pt x="13052" y="0"/>
                    <a:pt x="22723" y="9670"/>
                    <a:pt x="22723" y="21600"/>
                  </a:cubicBezTo>
                  <a:cubicBezTo>
                    <a:pt x="22723" y="33529"/>
                    <a:pt x="13052" y="43200"/>
                    <a:pt x="1123" y="43200"/>
                  </a:cubicBezTo>
                  <a:cubicBezTo>
                    <a:pt x="748" y="43200"/>
                    <a:pt x="374" y="43190"/>
                    <a:pt x="0" y="43170"/>
                  </a:cubicBezTo>
                </a:path>
                <a:path w="22723" h="43200" stroke="0" extrusionOk="0">
                  <a:moveTo>
                    <a:pt x="1122" y="0"/>
                  </a:moveTo>
                  <a:cubicBezTo>
                    <a:pt x="13052" y="0"/>
                    <a:pt x="22723" y="9670"/>
                    <a:pt x="22723" y="21600"/>
                  </a:cubicBezTo>
                  <a:cubicBezTo>
                    <a:pt x="22723" y="33529"/>
                    <a:pt x="13052" y="43200"/>
                    <a:pt x="1123" y="43200"/>
                  </a:cubicBezTo>
                  <a:cubicBezTo>
                    <a:pt x="748" y="43200"/>
                    <a:pt x="374" y="43190"/>
                    <a:pt x="0" y="43170"/>
                  </a:cubicBezTo>
                  <a:lnTo>
                    <a:pt x="1123" y="21600"/>
                  </a:lnTo>
                  <a:lnTo>
                    <a:pt x="1122" y="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Arc 43"/>
            <p:cNvSpPr/>
            <p:nvPr/>
          </p:nvSpPr>
          <p:spPr bwMode="auto">
            <a:xfrm rot="10800000" flipH="1" flipV="1">
              <a:off x="2744" y="3123"/>
              <a:ext cx="57" cy="91"/>
            </a:xfrm>
            <a:custGeom>
              <a:avLst/>
              <a:gdLst>
                <a:gd name="T0" fmla="*/ 0 w 22723"/>
                <a:gd name="T1" fmla="*/ 0 h 43200"/>
                <a:gd name="T2" fmla="*/ 0 w 22723"/>
                <a:gd name="T3" fmla="*/ 0 h 43200"/>
                <a:gd name="T4" fmla="*/ 0 w 22723"/>
                <a:gd name="T5" fmla="*/ 0 h 43200"/>
                <a:gd name="T6" fmla="*/ 0 60000 65536"/>
                <a:gd name="T7" fmla="*/ 0 60000 65536"/>
                <a:gd name="T8" fmla="*/ 0 60000 65536"/>
                <a:gd name="T9" fmla="*/ 0 w 22723"/>
                <a:gd name="T10" fmla="*/ 0 h 43200"/>
                <a:gd name="T11" fmla="*/ 22723 w 2272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23" h="43200" fill="none" extrusionOk="0">
                  <a:moveTo>
                    <a:pt x="1122" y="0"/>
                  </a:moveTo>
                  <a:cubicBezTo>
                    <a:pt x="13052" y="0"/>
                    <a:pt x="22723" y="9670"/>
                    <a:pt x="22723" y="21600"/>
                  </a:cubicBezTo>
                  <a:cubicBezTo>
                    <a:pt x="22723" y="33529"/>
                    <a:pt x="13052" y="43200"/>
                    <a:pt x="1123" y="43200"/>
                  </a:cubicBezTo>
                  <a:cubicBezTo>
                    <a:pt x="748" y="43200"/>
                    <a:pt x="374" y="43190"/>
                    <a:pt x="0" y="43170"/>
                  </a:cubicBezTo>
                </a:path>
                <a:path w="22723" h="43200" stroke="0" extrusionOk="0">
                  <a:moveTo>
                    <a:pt x="1122" y="0"/>
                  </a:moveTo>
                  <a:cubicBezTo>
                    <a:pt x="13052" y="0"/>
                    <a:pt x="22723" y="9670"/>
                    <a:pt x="22723" y="21600"/>
                  </a:cubicBezTo>
                  <a:cubicBezTo>
                    <a:pt x="22723" y="33529"/>
                    <a:pt x="13052" y="43200"/>
                    <a:pt x="1123" y="43200"/>
                  </a:cubicBezTo>
                  <a:cubicBezTo>
                    <a:pt x="748" y="43200"/>
                    <a:pt x="374" y="43190"/>
                    <a:pt x="0" y="43170"/>
                  </a:cubicBezTo>
                  <a:lnTo>
                    <a:pt x="1123" y="21600"/>
                  </a:lnTo>
                  <a:lnTo>
                    <a:pt x="1122" y="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3988410" y="3176071"/>
                <a:ext cx="1167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FFFF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FFFF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FFFF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10" y="3176071"/>
                <a:ext cx="116717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2" t="-118" r="2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590550" y="1193835"/>
            <a:ext cx="8216900" cy="182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666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对互感电压，因产生该电压的电流在另一线圈上，因此，要确定其符号，就必须知道两个线圈的绕向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（有时候需要拆开设备才能看到绕向）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。这在电路分析中显得很不方便。</a:t>
            </a:r>
            <a:r>
              <a:rPr kumimoji="1" lang="zh-CN" altLang="en-US" sz="2400" dirty="0"/>
              <a:t>为解决这个问题引入</a:t>
            </a:r>
            <a:r>
              <a:rPr kumimoji="1" lang="zh-CN" altLang="en-US" sz="2400" dirty="0">
                <a:solidFill>
                  <a:srgbClr val="FF0000"/>
                </a:solidFill>
              </a:rPr>
              <a:t>同名端</a:t>
            </a:r>
            <a:r>
              <a:rPr kumimoji="1" lang="zh-CN" altLang="en-US" sz="2400" dirty="0"/>
              <a:t>的概念。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5879" name="Text Box 39"/>
          <p:cNvSpPr txBox="1">
            <a:spLocks noChangeArrowheads="1"/>
          </p:cNvSpPr>
          <p:nvPr/>
        </p:nvSpPr>
        <p:spPr bwMode="auto">
          <a:xfrm>
            <a:off x="460376" y="4581525"/>
            <a:ext cx="8216900" cy="13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76250" indent="-4762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400" dirty="0">
                <a:latin typeface="楷体_GB2312" pitchFamily="49" charset="-122"/>
              </a:rPr>
              <a:t>       </a:t>
            </a:r>
            <a:r>
              <a:rPr kumimoji="1" lang="zh-CN" altLang="en-US" sz="2400" dirty="0">
                <a:latin typeface="楷体_GB2312" pitchFamily="49" charset="-122"/>
              </a:rPr>
              <a:t>当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两个电流</a:t>
            </a:r>
            <a:r>
              <a:rPr kumimoji="1" lang="zh-CN" altLang="en-US" sz="2400" dirty="0">
                <a:latin typeface="楷体_GB2312" pitchFamily="49" charset="-122"/>
              </a:rPr>
              <a:t>分别从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两个线圈的对应端子</a:t>
            </a:r>
            <a:r>
              <a:rPr kumimoji="1" lang="zh-CN" altLang="en-US" sz="2400" dirty="0">
                <a:latin typeface="楷体_GB2312" pitchFamily="49" charset="-122"/>
              </a:rPr>
              <a:t>同时流入或流出，若所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产生的磁通相互加强</a:t>
            </a:r>
            <a:r>
              <a:rPr kumimoji="1" lang="zh-CN" altLang="en-US" sz="2400" dirty="0">
                <a:latin typeface="楷体_GB2312" pitchFamily="49" charset="-122"/>
              </a:rPr>
              <a:t>时，则这两个对应端子称为互感线圈的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同名端</a:t>
            </a:r>
            <a:r>
              <a:rPr kumimoji="1" lang="zh-CN" altLang="en-US" sz="2400" dirty="0">
                <a:latin typeface="楷体_GB2312" pitchFamily="49" charset="-122"/>
              </a:rPr>
              <a:t>。            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973138" y="3568700"/>
            <a:ext cx="1497012" cy="523875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FF"/>
                </a:solidFill>
              </a:rPr>
              <a:t>同名端</a:t>
            </a:r>
            <a:r>
              <a:rPr lang="en-US" altLang="zh-CN" dirty="0">
                <a:solidFill>
                  <a:srgbClr val="FFFFFF"/>
                </a:solidFill>
              </a:rPr>
              <a:t>: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2" name="Object 2"/>
          <p:cNvGraphicFramePr>
            <a:graphicFrameLocks noChangeAspect="1"/>
          </p:cNvGraphicFramePr>
          <p:nvPr/>
        </p:nvGraphicFramePr>
        <p:xfrm>
          <a:off x="1686790" y="4316413"/>
          <a:ext cx="5726112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公式" r:id="rId1" imgW="2220595" imgH="391795" progId="Equation.3">
                  <p:embed/>
                </p:oleObj>
              </mc:Choice>
              <mc:Fallback>
                <p:oleObj name="公式" r:id="rId1" imgW="222059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6790" y="4316413"/>
                        <a:ext cx="5726112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941388" y="1088806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2422525" y="2867024"/>
            <a:ext cx="4767262" cy="592138"/>
            <a:chOff x="1111" y="3339"/>
            <a:chExt cx="3003" cy="373"/>
          </a:xfrm>
        </p:grpSpPr>
        <p:sp>
          <p:nvSpPr>
            <p:cNvPr id="72791" name="Text Box 6"/>
            <p:cNvSpPr txBox="1">
              <a:spLocks noChangeArrowheads="1"/>
            </p:cNvSpPr>
            <p:nvPr/>
          </p:nvSpPr>
          <p:spPr bwMode="auto">
            <a:xfrm>
              <a:off x="1111" y="3385"/>
              <a:ext cx="27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92" name="Text Box 7"/>
            <p:cNvSpPr txBox="1">
              <a:spLocks noChangeArrowheads="1"/>
            </p:cNvSpPr>
            <p:nvPr/>
          </p:nvSpPr>
          <p:spPr bwMode="auto">
            <a:xfrm>
              <a:off x="3742" y="3339"/>
              <a:ext cx="3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8"/>
          <p:cNvGrpSpPr/>
          <p:nvPr/>
        </p:nvGrpSpPr>
        <p:grpSpPr bwMode="auto">
          <a:xfrm>
            <a:off x="2495550" y="3082924"/>
            <a:ext cx="2041525" cy="590550"/>
            <a:chOff x="1066" y="2387"/>
            <a:chExt cx="1286" cy="372"/>
          </a:xfrm>
        </p:grpSpPr>
        <p:sp>
          <p:nvSpPr>
            <p:cNvPr id="72789" name="Text Box 9"/>
            <p:cNvSpPr txBox="1">
              <a:spLocks noChangeArrowheads="1"/>
            </p:cNvSpPr>
            <p:nvPr/>
          </p:nvSpPr>
          <p:spPr bwMode="auto">
            <a:xfrm>
              <a:off x="1066" y="2432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90" name="Text Box 10"/>
            <p:cNvSpPr txBox="1">
              <a:spLocks noChangeArrowheads="1"/>
            </p:cNvSpPr>
            <p:nvPr/>
          </p:nvSpPr>
          <p:spPr bwMode="auto">
            <a:xfrm>
              <a:off x="2064" y="2387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ea typeface="仿宋_GB2312" pitchFamily="49" charset="-122"/>
                  <a:sym typeface="Symbol" panose="05050102010706020507" pitchFamily="18" charset="2"/>
                </a:rPr>
                <a:t></a:t>
              </a:r>
              <a:endParaRPr kumimoji="1" lang="en-US" altLang="zh-CN" b="0" dirty="0">
                <a:solidFill>
                  <a:srgbClr val="FFFFFF"/>
                </a:solidFill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4" name="Group 13"/>
          <p:cNvGrpSpPr/>
          <p:nvPr/>
        </p:nvGrpSpPr>
        <p:grpSpPr bwMode="auto">
          <a:xfrm>
            <a:off x="1846262" y="2867024"/>
            <a:ext cx="457200" cy="533400"/>
            <a:chOff x="711" y="2311"/>
            <a:chExt cx="288" cy="336"/>
          </a:xfrm>
        </p:grpSpPr>
        <p:sp>
          <p:nvSpPr>
            <p:cNvPr id="72787" name="Line 14"/>
            <p:cNvSpPr>
              <a:spLocks noChangeShapeType="1"/>
            </p:cNvSpPr>
            <p:nvPr/>
          </p:nvSpPr>
          <p:spPr bwMode="auto">
            <a:xfrm flipV="1">
              <a:off x="951" y="2311"/>
              <a:ext cx="0" cy="336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88" name="Text Box 15"/>
            <p:cNvSpPr txBox="1">
              <a:spLocks noChangeArrowheads="1"/>
            </p:cNvSpPr>
            <p:nvPr/>
          </p:nvSpPr>
          <p:spPr bwMode="auto">
            <a:xfrm>
              <a:off x="711" y="2359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16"/>
          <p:cNvGrpSpPr/>
          <p:nvPr/>
        </p:nvGrpSpPr>
        <p:grpSpPr bwMode="auto">
          <a:xfrm>
            <a:off x="3575050" y="2867024"/>
            <a:ext cx="457200" cy="533400"/>
            <a:chOff x="711" y="2311"/>
            <a:chExt cx="288" cy="336"/>
          </a:xfrm>
        </p:grpSpPr>
        <p:sp>
          <p:nvSpPr>
            <p:cNvPr id="72785" name="Line 17"/>
            <p:cNvSpPr>
              <a:spLocks noChangeShapeType="1"/>
            </p:cNvSpPr>
            <p:nvPr/>
          </p:nvSpPr>
          <p:spPr bwMode="auto">
            <a:xfrm flipV="1">
              <a:off x="951" y="2311"/>
              <a:ext cx="0" cy="336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86" name="Text Box 18"/>
            <p:cNvSpPr txBox="1">
              <a:spLocks noChangeArrowheads="1"/>
            </p:cNvSpPr>
            <p:nvPr/>
          </p:nvSpPr>
          <p:spPr bwMode="auto">
            <a:xfrm>
              <a:off x="711" y="2359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9"/>
          <p:cNvGrpSpPr/>
          <p:nvPr/>
        </p:nvGrpSpPr>
        <p:grpSpPr bwMode="auto">
          <a:xfrm>
            <a:off x="5087937" y="2867024"/>
            <a:ext cx="457200" cy="533400"/>
            <a:chOff x="711" y="2311"/>
            <a:chExt cx="288" cy="336"/>
          </a:xfrm>
        </p:grpSpPr>
        <p:sp>
          <p:nvSpPr>
            <p:cNvPr id="72783" name="Line 20"/>
            <p:cNvSpPr>
              <a:spLocks noChangeShapeType="1"/>
            </p:cNvSpPr>
            <p:nvPr/>
          </p:nvSpPr>
          <p:spPr bwMode="auto">
            <a:xfrm flipV="1">
              <a:off x="951" y="2311"/>
              <a:ext cx="0" cy="336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84" name="Text Box 21"/>
            <p:cNvSpPr txBox="1">
              <a:spLocks noChangeArrowheads="1"/>
            </p:cNvSpPr>
            <p:nvPr/>
          </p:nvSpPr>
          <p:spPr bwMode="auto">
            <a:xfrm>
              <a:off x="711" y="2359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22"/>
          <p:cNvGrpSpPr/>
          <p:nvPr/>
        </p:nvGrpSpPr>
        <p:grpSpPr bwMode="auto">
          <a:xfrm>
            <a:off x="4151312" y="3101978"/>
            <a:ext cx="2987675" cy="523876"/>
            <a:chOff x="2109" y="2399"/>
            <a:chExt cx="1882" cy="330"/>
          </a:xfrm>
        </p:grpSpPr>
        <p:sp>
          <p:nvSpPr>
            <p:cNvPr id="72781" name="Rectangle 23"/>
            <p:cNvSpPr>
              <a:spLocks noChangeArrowheads="1"/>
            </p:cNvSpPr>
            <p:nvPr/>
          </p:nvSpPr>
          <p:spPr bwMode="auto">
            <a:xfrm>
              <a:off x="2109" y="2399"/>
              <a:ext cx="1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kumimoji="1" lang="en-US" altLang="zh-CN" b="0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2782" name="Rectangle 24"/>
            <p:cNvSpPr>
              <a:spLocks noChangeArrowheads="1"/>
            </p:cNvSpPr>
            <p:nvPr/>
          </p:nvSpPr>
          <p:spPr bwMode="auto">
            <a:xfrm>
              <a:off x="3651" y="2399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dirty="0">
                  <a:solidFill>
                    <a:srgbClr val="FFFFFF"/>
                  </a:solidFill>
                  <a:latin typeface="仿宋_GB2312" pitchFamily="49" charset="-122"/>
                  <a:ea typeface="仿宋_GB2312" pitchFamily="49" charset="-122"/>
                  <a:sym typeface="Symbol" panose="05050102010706020507" pitchFamily="18" charset="2"/>
                </a:rPr>
                <a:t>△</a:t>
              </a:r>
              <a:endParaRPr kumimoji="1" lang="en-US" altLang="zh-CN" b="0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1945" name="Text Box 25"/>
          <p:cNvSpPr txBox="1">
            <a:spLocks noChangeArrowheads="1"/>
          </p:cNvSpPr>
          <p:nvPr/>
        </p:nvSpPr>
        <p:spPr bwMode="auto">
          <a:xfrm>
            <a:off x="2521021" y="5928520"/>
            <a:ext cx="5570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Times New Roman" panose="02020603050405020304" pitchFamily="18" charset="0"/>
              </a:rPr>
              <a:t>线圈的同名端必须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两两确定</a:t>
            </a:r>
            <a:r>
              <a:rPr kumimoji="1" lang="zh-CN" altLang="en-US" dirty="0">
                <a:latin typeface="Times New Roman" panose="02020603050405020304" pitchFamily="18" charset="0"/>
              </a:rPr>
              <a:t>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0" name="Group 90"/>
          <p:cNvGrpSpPr/>
          <p:nvPr/>
        </p:nvGrpSpPr>
        <p:grpSpPr bwMode="auto">
          <a:xfrm>
            <a:off x="660288" y="5699925"/>
            <a:ext cx="1847850" cy="850900"/>
            <a:chOff x="385" y="3022"/>
            <a:chExt cx="1164" cy="536"/>
          </a:xfrm>
        </p:grpSpPr>
        <p:pic>
          <p:nvPicPr>
            <p:cNvPr id="72775" name="Picture 91" descr="1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76" name="Text Box 92"/>
            <p:cNvSpPr txBox="1">
              <a:spLocks noChangeArrowheads="1"/>
            </p:cNvSpPr>
            <p:nvPr/>
          </p:nvSpPr>
          <p:spPr bwMode="auto">
            <a:xfrm>
              <a:off x="793" y="3116"/>
              <a:ext cx="75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  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72718" name="Group 93"/>
          <p:cNvGrpSpPr/>
          <p:nvPr/>
        </p:nvGrpSpPr>
        <p:grpSpPr bwMode="auto">
          <a:xfrm>
            <a:off x="1485900" y="1211262"/>
            <a:ext cx="6337300" cy="2728912"/>
            <a:chOff x="793" y="391"/>
            <a:chExt cx="3992" cy="1719"/>
          </a:xfrm>
        </p:grpSpPr>
        <p:sp>
          <p:nvSpPr>
            <p:cNvPr id="72722" name="Rectangle 28"/>
            <p:cNvSpPr>
              <a:spLocks noChangeArrowheads="1"/>
            </p:cNvSpPr>
            <p:nvPr/>
          </p:nvSpPr>
          <p:spPr bwMode="auto">
            <a:xfrm>
              <a:off x="1314" y="775"/>
              <a:ext cx="2880" cy="52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CC00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72723" name="Arc 29"/>
            <p:cNvSpPr/>
            <p:nvPr/>
          </p:nvSpPr>
          <p:spPr bwMode="auto">
            <a:xfrm flipH="1" flipV="1">
              <a:off x="1035" y="823"/>
              <a:ext cx="3312" cy="192"/>
            </a:xfrm>
            <a:custGeom>
              <a:avLst/>
              <a:gdLst>
                <a:gd name="T0" fmla="*/ 0 w 38424"/>
                <a:gd name="T1" fmla="*/ 0 h 21600"/>
                <a:gd name="T2" fmla="*/ 0 w 38424"/>
                <a:gd name="T3" fmla="*/ 0 h 21600"/>
                <a:gd name="T4" fmla="*/ 0 w 384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8424"/>
                <a:gd name="T10" fmla="*/ 0 h 21600"/>
                <a:gd name="T11" fmla="*/ 38424 w 384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24" h="21600" fill="none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7520" y="0"/>
                    <a:pt x="34498" y="3909"/>
                    <a:pt x="38423" y="10322"/>
                  </a:cubicBezTo>
                </a:path>
                <a:path w="38424" h="21600" stroke="0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7520" y="0"/>
                    <a:pt x="34498" y="3909"/>
                    <a:pt x="38423" y="10322"/>
                  </a:cubicBezTo>
                  <a:lnTo>
                    <a:pt x="20002" y="21600"/>
                  </a:lnTo>
                  <a:lnTo>
                    <a:pt x="0" y="13446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prstDash val="dash"/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4" name="Line 30"/>
            <p:cNvSpPr>
              <a:spLocks noChangeShapeType="1"/>
            </p:cNvSpPr>
            <p:nvPr/>
          </p:nvSpPr>
          <p:spPr bwMode="auto">
            <a:xfrm flipH="1">
              <a:off x="1035" y="1063"/>
              <a:ext cx="331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5" name="Arc 31"/>
            <p:cNvSpPr/>
            <p:nvPr/>
          </p:nvSpPr>
          <p:spPr bwMode="auto">
            <a:xfrm flipH="1">
              <a:off x="1035" y="1207"/>
              <a:ext cx="3268" cy="192"/>
            </a:xfrm>
            <a:custGeom>
              <a:avLst/>
              <a:gdLst>
                <a:gd name="T0" fmla="*/ 0 w 39984"/>
                <a:gd name="T1" fmla="*/ 0 h 21600"/>
                <a:gd name="T2" fmla="*/ 0 w 39984"/>
                <a:gd name="T3" fmla="*/ 0 h 21600"/>
                <a:gd name="T4" fmla="*/ 0 w 3998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984"/>
                <a:gd name="T10" fmla="*/ 0 h 21600"/>
                <a:gd name="T11" fmla="*/ 39984 w 399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984" h="21600" fill="none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8763" y="0"/>
                    <a:pt x="36656" y="5292"/>
                    <a:pt x="39983" y="13397"/>
                  </a:cubicBezTo>
                </a:path>
                <a:path w="39984" h="21600" stroke="0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8763" y="0"/>
                    <a:pt x="36656" y="5292"/>
                    <a:pt x="39983" y="13397"/>
                  </a:cubicBezTo>
                  <a:lnTo>
                    <a:pt x="20002" y="21600"/>
                  </a:lnTo>
                  <a:lnTo>
                    <a:pt x="0" y="13446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prstDash val="dash"/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6" name="Arc 32"/>
            <p:cNvSpPr/>
            <p:nvPr/>
          </p:nvSpPr>
          <p:spPr bwMode="auto">
            <a:xfrm flipH="1">
              <a:off x="1035" y="1111"/>
              <a:ext cx="3312" cy="192"/>
            </a:xfrm>
            <a:custGeom>
              <a:avLst/>
              <a:gdLst>
                <a:gd name="T0" fmla="*/ 0 w 38424"/>
                <a:gd name="T1" fmla="*/ 0 h 21600"/>
                <a:gd name="T2" fmla="*/ 0 w 38424"/>
                <a:gd name="T3" fmla="*/ 0 h 21600"/>
                <a:gd name="T4" fmla="*/ 0 w 384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8424"/>
                <a:gd name="T10" fmla="*/ 0 h 21600"/>
                <a:gd name="T11" fmla="*/ 38424 w 384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24" h="21600" fill="none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7520" y="0"/>
                    <a:pt x="34498" y="3909"/>
                    <a:pt x="38423" y="10322"/>
                  </a:cubicBezTo>
                </a:path>
                <a:path w="38424" h="21600" stroke="0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7520" y="0"/>
                    <a:pt x="34498" y="3909"/>
                    <a:pt x="38423" y="10322"/>
                  </a:cubicBezTo>
                  <a:lnTo>
                    <a:pt x="20002" y="21600"/>
                  </a:lnTo>
                  <a:lnTo>
                    <a:pt x="0" y="13446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prstDash val="dash"/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7" name="Arc 33"/>
            <p:cNvSpPr/>
            <p:nvPr/>
          </p:nvSpPr>
          <p:spPr bwMode="auto">
            <a:xfrm flipV="1">
              <a:off x="1266" y="1255"/>
              <a:ext cx="960" cy="336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95"/>
                    <a:pt x="9169" y="464"/>
                    <a:pt x="20765" y="1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95"/>
                    <a:pt x="9169" y="464"/>
                    <a:pt x="20765" y="16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prstDash val="dash"/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8" name="Arc 34"/>
            <p:cNvSpPr/>
            <p:nvPr/>
          </p:nvSpPr>
          <p:spPr bwMode="auto">
            <a:xfrm>
              <a:off x="1266" y="487"/>
              <a:ext cx="960" cy="336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95"/>
                    <a:pt x="9169" y="464"/>
                    <a:pt x="20765" y="1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95"/>
                    <a:pt x="9169" y="464"/>
                    <a:pt x="20765" y="16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prstDash val="dash"/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9" name="Text Box 35"/>
            <p:cNvSpPr txBox="1">
              <a:spLocks noChangeArrowheads="1"/>
            </p:cNvSpPr>
            <p:nvPr/>
          </p:nvSpPr>
          <p:spPr bwMode="auto">
            <a:xfrm>
              <a:off x="1314" y="178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0" name="Text Box 36"/>
            <p:cNvSpPr txBox="1">
              <a:spLocks noChangeArrowheads="1"/>
            </p:cNvSpPr>
            <p:nvPr/>
          </p:nvSpPr>
          <p:spPr bwMode="auto">
            <a:xfrm>
              <a:off x="1986" y="178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1" name="Text Box 37"/>
            <p:cNvSpPr txBox="1">
              <a:spLocks noChangeArrowheads="1"/>
            </p:cNvSpPr>
            <p:nvPr/>
          </p:nvSpPr>
          <p:spPr bwMode="auto">
            <a:xfrm>
              <a:off x="1650" y="1783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2" name="Text Box 38"/>
            <p:cNvSpPr txBox="1">
              <a:spLocks noChangeArrowheads="1"/>
            </p:cNvSpPr>
            <p:nvPr/>
          </p:nvSpPr>
          <p:spPr bwMode="auto">
            <a:xfrm>
              <a:off x="2322" y="178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3" name="Text Box 39"/>
            <p:cNvSpPr txBox="1">
              <a:spLocks noChangeArrowheads="1"/>
            </p:cNvSpPr>
            <p:nvPr/>
          </p:nvSpPr>
          <p:spPr bwMode="auto">
            <a:xfrm>
              <a:off x="2994" y="178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4" name="Text Box 40"/>
            <p:cNvSpPr txBox="1">
              <a:spLocks noChangeArrowheads="1"/>
            </p:cNvSpPr>
            <p:nvPr/>
          </p:nvSpPr>
          <p:spPr bwMode="auto">
            <a:xfrm>
              <a:off x="2610" y="1783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5" name="Text Box 41"/>
            <p:cNvSpPr txBox="1">
              <a:spLocks noChangeArrowheads="1"/>
            </p:cNvSpPr>
            <p:nvPr/>
          </p:nvSpPr>
          <p:spPr bwMode="auto">
            <a:xfrm>
              <a:off x="793" y="391"/>
              <a:ext cx="6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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6" name="Text Box 42"/>
            <p:cNvSpPr txBox="1">
              <a:spLocks noChangeArrowheads="1"/>
            </p:cNvSpPr>
            <p:nvPr/>
          </p:nvSpPr>
          <p:spPr bwMode="auto">
            <a:xfrm>
              <a:off x="4299" y="919"/>
              <a:ext cx="48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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0</a:t>
              </a:r>
              <a:endParaRPr kumimoji="1" lang="en-US" altLang="zh-CN" b="0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7" name="Text Box 43"/>
            <p:cNvSpPr txBox="1">
              <a:spLocks noChangeArrowheads="1"/>
            </p:cNvSpPr>
            <p:nvPr/>
          </p:nvSpPr>
          <p:spPr bwMode="auto">
            <a:xfrm>
              <a:off x="1602" y="1303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8" name="Text Box 44"/>
            <p:cNvSpPr txBox="1">
              <a:spLocks noChangeArrowheads="1"/>
            </p:cNvSpPr>
            <p:nvPr/>
          </p:nvSpPr>
          <p:spPr bwMode="auto">
            <a:xfrm>
              <a:off x="2658" y="1351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39" name="Text Box 55"/>
            <p:cNvSpPr txBox="1">
              <a:spLocks noChangeArrowheads="1"/>
            </p:cNvSpPr>
            <p:nvPr/>
          </p:nvSpPr>
          <p:spPr bwMode="auto">
            <a:xfrm>
              <a:off x="3282" y="178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0" name="Text Box 56"/>
            <p:cNvSpPr txBox="1">
              <a:spLocks noChangeArrowheads="1"/>
            </p:cNvSpPr>
            <p:nvPr/>
          </p:nvSpPr>
          <p:spPr bwMode="auto">
            <a:xfrm>
              <a:off x="3954" y="178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1" name="Text Box 57"/>
            <p:cNvSpPr txBox="1">
              <a:spLocks noChangeArrowheads="1"/>
            </p:cNvSpPr>
            <p:nvPr/>
          </p:nvSpPr>
          <p:spPr bwMode="auto">
            <a:xfrm>
              <a:off x="3570" y="1783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2" name="Text Box 58"/>
            <p:cNvSpPr txBox="1">
              <a:spLocks noChangeArrowheads="1"/>
            </p:cNvSpPr>
            <p:nvPr/>
          </p:nvSpPr>
          <p:spPr bwMode="auto">
            <a:xfrm>
              <a:off x="3666" y="1351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3" name="Text Box 59"/>
            <p:cNvSpPr txBox="1">
              <a:spLocks noChangeArrowheads="1"/>
            </p:cNvSpPr>
            <p:nvPr/>
          </p:nvSpPr>
          <p:spPr bwMode="auto">
            <a:xfrm>
              <a:off x="2154" y="391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</a:t>
              </a:r>
              <a:r>
                <a:rPr kumimoji="1" lang="en-US" altLang="zh-CN" b="0" baseline="-250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s</a:t>
              </a:r>
              <a:endParaRPr kumimoji="1" lang="en-US" altLang="zh-CN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4" name="Arc 27"/>
            <p:cNvSpPr/>
            <p:nvPr/>
          </p:nvSpPr>
          <p:spPr bwMode="auto">
            <a:xfrm flipH="1" flipV="1">
              <a:off x="1026" y="727"/>
              <a:ext cx="3268" cy="192"/>
            </a:xfrm>
            <a:custGeom>
              <a:avLst/>
              <a:gdLst>
                <a:gd name="T0" fmla="*/ 0 w 39984"/>
                <a:gd name="T1" fmla="*/ 0 h 21600"/>
                <a:gd name="T2" fmla="*/ 0 w 39984"/>
                <a:gd name="T3" fmla="*/ 0 h 21600"/>
                <a:gd name="T4" fmla="*/ 0 w 3998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984"/>
                <a:gd name="T10" fmla="*/ 0 h 21600"/>
                <a:gd name="T11" fmla="*/ 39984 w 399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984" h="21600" fill="none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8763" y="0"/>
                    <a:pt x="36656" y="5292"/>
                    <a:pt x="39983" y="13397"/>
                  </a:cubicBezTo>
                </a:path>
                <a:path w="39984" h="21600" stroke="0" extrusionOk="0">
                  <a:moveTo>
                    <a:pt x="0" y="13446"/>
                  </a:moveTo>
                  <a:cubicBezTo>
                    <a:pt x="3314" y="5315"/>
                    <a:pt x="11221" y="-1"/>
                    <a:pt x="20002" y="0"/>
                  </a:cubicBezTo>
                  <a:cubicBezTo>
                    <a:pt x="28763" y="0"/>
                    <a:pt x="36656" y="5292"/>
                    <a:pt x="39983" y="13397"/>
                  </a:cubicBezTo>
                  <a:lnTo>
                    <a:pt x="20002" y="21600"/>
                  </a:lnTo>
                  <a:lnTo>
                    <a:pt x="0" y="13446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prstDash val="dash"/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745" name="Group 45"/>
            <p:cNvGrpSpPr/>
            <p:nvPr/>
          </p:nvGrpSpPr>
          <p:grpSpPr bwMode="auto">
            <a:xfrm flipH="1">
              <a:off x="3330" y="631"/>
              <a:ext cx="720" cy="1152"/>
              <a:chOff x="1420" y="1152"/>
              <a:chExt cx="904" cy="1220"/>
            </a:xfrm>
          </p:grpSpPr>
          <p:sp>
            <p:nvSpPr>
              <p:cNvPr id="72766" name="Freeform 46"/>
              <p:cNvSpPr/>
              <p:nvPr/>
            </p:nvSpPr>
            <p:spPr bwMode="auto">
              <a:xfrm>
                <a:off x="1440" y="1152"/>
                <a:ext cx="48" cy="1152"/>
              </a:xfrm>
              <a:custGeom>
                <a:avLst/>
                <a:gdLst>
                  <a:gd name="T0" fmla="*/ 2 w 60"/>
                  <a:gd name="T1" fmla="*/ 22290 h 880"/>
                  <a:gd name="T2" fmla="*/ 2 w 60"/>
                  <a:gd name="T3" fmla="*/ 3210 h 880"/>
                  <a:gd name="T4" fmla="*/ 4 w 60"/>
                  <a:gd name="T5" fmla="*/ 2926 h 880"/>
                  <a:gd name="T6" fmla="*/ 0 60000 65536"/>
                  <a:gd name="T7" fmla="*/ 0 60000 65536"/>
                  <a:gd name="T8" fmla="*/ 0 60000 65536"/>
                  <a:gd name="T9" fmla="*/ 0 w 60"/>
                  <a:gd name="T10" fmla="*/ 0 h 880"/>
                  <a:gd name="T11" fmla="*/ 60 w 60"/>
                  <a:gd name="T12" fmla="*/ 880 h 8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0" h="880">
                    <a:moveTo>
                      <a:pt x="6" y="880"/>
                    </a:moveTo>
                    <a:cubicBezTo>
                      <a:pt x="6" y="754"/>
                      <a:pt x="0" y="254"/>
                      <a:pt x="9" y="127"/>
                    </a:cubicBezTo>
                    <a:cubicBezTo>
                      <a:pt x="18" y="0"/>
                      <a:pt x="50" y="117"/>
                      <a:pt x="60" y="115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67" name="Freeform 47"/>
              <p:cNvSpPr/>
              <p:nvPr/>
            </p:nvSpPr>
            <p:spPr bwMode="auto">
              <a:xfrm>
                <a:off x="1536" y="1205"/>
                <a:ext cx="126" cy="705"/>
              </a:xfrm>
              <a:custGeom>
                <a:avLst/>
                <a:gdLst>
                  <a:gd name="T0" fmla="*/ 0 w 126"/>
                  <a:gd name="T1" fmla="*/ 667 h 705"/>
                  <a:gd name="T2" fmla="*/ 36 w 126"/>
                  <a:gd name="T3" fmla="*/ 691 h 705"/>
                  <a:gd name="T4" fmla="*/ 60 w 126"/>
                  <a:gd name="T5" fmla="*/ 604 h 705"/>
                  <a:gd name="T6" fmla="*/ 72 w 126"/>
                  <a:gd name="T7" fmla="*/ 85 h 705"/>
                  <a:gd name="T8" fmla="*/ 126 w 126"/>
                  <a:gd name="T9" fmla="*/ 94 h 7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"/>
                  <a:gd name="T16" fmla="*/ 0 h 705"/>
                  <a:gd name="T17" fmla="*/ 126 w 126"/>
                  <a:gd name="T18" fmla="*/ 705 h 7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" h="705">
                    <a:moveTo>
                      <a:pt x="0" y="667"/>
                    </a:moveTo>
                    <a:cubicBezTo>
                      <a:pt x="6" y="671"/>
                      <a:pt x="26" y="702"/>
                      <a:pt x="36" y="691"/>
                    </a:cubicBezTo>
                    <a:cubicBezTo>
                      <a:pt x="46" y="680"/>
                      <a:pt x="54" y="705"/>
                      <a:pt x="60" y="604"/>
                    </a:cubicBezTo>
                    <a:cubicBezTo>
                      <a:pt x="66" y="503"/>
                      <a:pt x="61" y="170"/>
                      <a:pt x="72" y="85"/>
                    </a:cubicBezTo>
                    <a:cubicBezTo>
                      <a:pt x="83" y="0"/>
                      <a:pt x="115" y="92"/>
                      <a:pt x="126" y="94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68" name="Freeform 48"/>
              <p:cNvSpPr/>
              <p:nvPr/>
            </p:nvSpPr>
            <p:spPr bwMode="auto">
              <a:xfrm>
                <a:off x="1680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69" name="Freeform 49"/>
              <p:cNvSpPr/>
              <p:nvPr/>
            </p:nvSpPr>
            <p:spPr bwMode="auto">
              <a:xfrm>
                <a:off x="1824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70" name="Freeform 50"/>
              <p:cNvSpPr/>
              <p:nvPr/>
            </p:nvSpPr>
            <p:spPr bwMode="auto">
              <a:xfrm>
                <a:off x="1968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71" name="Freeform 51"/>
              <p:cNvSpPr/>
              <p:nvPr/>
            </p:nvSpPr>
            <p:spPr bwMode="auto">
              <a:xfrm>
                <a:off x="2112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72" name="Freeform 52"/>
              <p:cNvSpPr/>
              <p:nvPr/>
            </p:nvSpPr>
            <p:spPr bwMode="auto">
              <a:xfrm>
                <a:off x="2280" y="1878"/>
                <a:ext cx="1" cy="432"/>
              </a:xfrm>
              <a:custGeom>
                <a:avLst/>
                <a:gdLst>
                  <a:gd name="T0" fmla="*/ 0 w 1"/>
                  <a:gd name="T1" fmla="*/ 0 h 432"/>
                  <a:gd name="T2" fmla="*/ 0 w 1"/>
                  <a:gd name="T3" fmla="*/ 432 h 432"/>
                  <a:gd name="T4" fmla="*/ 0 60000 65536"/>
                  <a:gd name="T5" fmla="*/ 0 60000 65536"/>
                  <a:gd name="T6" fmla="*/ 0 w 1"/>
                  <a:gd name="T7" fmla="*/ 0 h 432"/>
                  <a:gd name="T8" fmla="*/ 1 w 1"/>
                  <a:gd name="T9" fmla="*/ 432 h 43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32">
                    <a:moveTo>
                      <a:pt x="0" y="0"/>
                    </a:moveTo>
                    <a:lnTo>
                      <a:pt x="0" y="432"/>
                    </a:ln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73" name="Oval 53"/>
              <p:cNvSpPr>
                <a:spLocks noChangeArrowheads="1"/>
              </p:cNvSpPr>
              <p:nvPr/>
            </p:nvSpPr>
            <p:spPr bwMode="auto">
              <a:xfrm>
                <a:off x="1420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774" name="Oval 54"/>
              <p:cNvSpPr>
                <a:spLocks noChangeArrowheads="1"/>
              </p:cNvSpPr>
              <p:nvPr/>
            </p:nvSpPr>
            <p:spPr bwMode="auto">
              <a:xfrm>
                <a:off x="2256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746" name="Group 60"/>
            <p:cNvGrpSpPr/>
            <p:nvPr/>
          </p:nvGrpSpPr>
          <p:grpSpPr bwMode="auto">
            <a:xfrm>
              <a:off x="2418" y="631"/>
              <a:ext cx="720" cy="1152"/>
              <a:chOff x="1420" y="1152"/>
              <a:chExt cx="904" cy="1220"/>
            </a:xfrm>
          </p:grpSpPr>
          <p:sp>
            <p:nvSpPr>
              <p:cNvPr id="72757" name="Freeform 61"/>
              <p:cNvSpPr/>
              <p:nvPr/>
            </p:nvSpPr>
            <p:spPr bwMode="auto">
              <a:xfrm>
                <a:off x="1440" y="1152"/>
                <a:ext cx="48" cy="1152"/>
              </a:xfrm>
              <a:custGeom>
                <a:avLst/>
                <a:gdLst>
                  <a:gd name="T0" fmla="*/ 2 w 60"/>
                  <a:gd name="T1" fmla="*/ 22290 h 880"/>
                  <a:gd name="T2" fmla="*/ 2 w 60"/>
                  <a:gd name="T3" fmla="*/ 3210 h 880"/>
                  <a:gd name="T4" fmla="*/ 4 w 60"/>
                  <a:gd name="T5" fmla="*/ 2926 h 880"/>
                  <a:gd name="T6" fmla="*/ 0 60000 65536"/>
                  <a:gd name="T7" fmla="*/ 0 60000 65536"/>
                  <a:gd name="T8" fmla="*/ 0 60000 65536"/>
                  <a:gd name="T9" fmla="*/ 0 w 60"/>
                  <a:gd name="T10" fmla="*/ 0 h 880"/>
                  <a:gd name="T11" fmla="*/ 60 w 60"/>
                  <a:gd name="T12" fmla="*/ 880 h 8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0" h="880">
                    <a:moveTo>
                      <a:pt x="6" y="880"/>
                    </a:moveTo>
                    <a:cubicBezTo>
                      <a:pt x="6" y="754"/>
                      <a:pt x="0" y="254"/>
                      <a:pt x="9" y="127"/>
                    </a:cubicBezTo>
                    <a:cubicBezTo>
                      <a:pt x="18" y="0"/>
                      <a:pt x="50" y="117"/>
                      <a:pt x="60" y="115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58" name="Freeform 62"/>
              <p:cNvSpPr/>
              <p:nvPr/>
            </p:nvSpPr>
            <p:spPr bwMode="auto">
              <a:xfrm>
                <a:off x="1536" y="1205"/>
                <a:ext cx="126" cy="705"/>
              </a:xfrm>
              <a:custGeom>
                <a:avLst/>
                <a:gdLst>
                  <a:gd name="T0" fmla="*/ 0 w 126"/>
                  <a:gd name="T1" fmla="*/ 667 h 705"/>
                  <a:gd name="T2" fmla="*/ 36 w 126"/>
                  <a:gd name="T3" fmla="*/ 691 h 705"/>
                  <a:gd name="T4" fmla="*/ 60 w 126"/>
                  <a:gd name="T5" fmla="*/ 604 h 705"/>
                  <a:gd name="T6" fmla="*/ 72 w 126"/>
                  <a:gd name="T7" fmla="*/ 85 h 705"/>
                  <a:gd name="T8" fmla="*/ 126 w 126"/>
                  <a:gd name="T9" fmla="*/ 94 h 7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"/>
                  <a:gd name="T16" fmla="*/ 0 h 705"/>
                  <a:gd name="T17" fmla="*/ 126 w 126"/>
                  <a:gd name="T18" fmla="*/ 705 h 7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" h="705">
                    <a:moveTo>
                      <a:pt x="0" y="667"/>
                    </a:moveTo>
                    <a:cubicBezTo>
                      <a:pt x="6" y="671"/>
                      <a:pt x="26" y="702"/>
                      <a:pt x="36" y="691"/>
                    </a:cubicBezTo>
                    <a:cubicBezTo>
                      <a:pt x="46" y="680"/>
                      <a:pt x="54" y="705"/>
                      <a:pt x="60" y="604"/>
                    </a:cubicBezTo>
                    <a:cubicBezTo>
                      <a:pt x="66" y="503"/>
                      <a:pt x="61" y="170"/>
                      <a:pt x="72" y="85"/>
                    </a:cubicBezTo>
                    <a:cubicBezTo>
                      <a:pt x="83" y="0"/>
                      <a:pt x="115" y="92"/>
                      <a:pt x="126" y="94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59" name="Freeform 63"/>
              <p:cNvSpPr/>
              <p:nvPr/>
            </p:nvSpPr>
            <p:spPr bwMode="auto">
              <a:xfrm>
                <a:off x="1680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60" name="Freeform 64"/>
              <p:cNvSpPr/>
              <p:nvPr/>
            </p:nvSpPr>
            <p:spPr bwMode="auto">
              <a:xfrm>
                <a:off x="1824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61" name="Freeform 65"/>
              <p:cNvSpPr/>
              <p:nvPr/>
            </p:nvSpPr>
            <p:spPr bwMode="auto">
              <a:xfrm>
                <a:off x="1968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62" name="Freeform 66"/>
              <p:cNvSpPr/>
              <p:nvPr/>
            </p:nvSpPr>
            <p:spPr bwMode="auto">
              <a:xfrm>
                <a:off x="2112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63" name="Freeform 67"/>
              <p:cNvSpPr/>
              <p:nvPr/>
            </p:nvSpPr>
            <p:spPr bwMode="auto">
              <a:xfrm>
                <a:off x="2280" y="1878"/>
                <a:ext cx="1" cy="432"/>
              </a:xfrm>
              <a:custGeom>
                <a:avLst/>
                <a:gdLst>
                  <a:gd name="T0" fmla="*/ 0 w 1"/>
                  <a:gd name="T1" fmla="*/ 0 h 432"/>
                  <a:gd name="T2" fmla="*/ 0 w 1"/>
                  <a:gd name="T3" fmla="*/ 432 h 432"/>
                  <a:gd name="T4" fmla="*/ 0 60000 65536"/>
                  <a:gd name="T5" fmla="*/ 0 60000 65536"/>
                  <a:gd name="T6" fmla="*/ 0 w 1"/>
                  <a:gd name="T7" fmla="*/ 0 h 432"/>
                  <a:gd name="T8" fmla="*/ 1 w 1"/>
                  <a:gd name="T9" fmla="*/ 432 h 43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32">
                    <a:moveTo>
                      <a:pt x="0" y="0"/>
                    </a:moveTo>
                    <a:lnTo>
                      <a:pt x="0" y="432"/>
                    </a:ln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64" name="Oval 68"/>
              <p:cNvSpPr>
                <a:spLocks noChangeArrowheads="1"/>
              </p:cNvSpPr>
              <p:nvPr/>
            </p:nvSpPr>
            <p:spPr bwMode="auto">
              <a:xfrm>
                <a:off x="1420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765" name="Oval 69"/>
              <p:cNvSpPr>
                <a:spLocks noChangeArrowheads="1"/>
              </p:cNvSpPr>
              <p:nvPr/>
            </p:nvSpPr>
            <p:spPr bwMode="auto">
              <a:xfrm>
                <a:off x="2256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747" name="Group 70"/>
            <p:cNvGrpSpPr/>
            <p:nvPr/>
          </p:nvGrpSpPr>
          <p:grpSpPr bwMode="auto">
            <a:xfrm>
              <a:off x="1410" y="631"/>
              <a:ext cx="720" cy="1152"/>
              <a:chOff x="1420" y="1152"/>
              <a:chExt cx="904" cy="1220"/>
            </a:xfrm>
          </p:grpSpPr>
          <p:sp>
            <p:nvSpPr>
              <p:cNvPr id="72748" name="Freeform 71"/>
              <p:cNvSpPr/>
              <p:nvPr/>
            </p:nvSpPr>
            <p:spPr bwMode="auto">
              <a:xfrm>
                <a:off x="1440" y="1152"/>
                <a:ext cx="48" cy="1152"/>
              </a:xfrm>
              <a:custGeom>
                <a:avLst/>
                <a:gdLst>
                  <a:gd name="T0" fmla="*/ 2 w 60"/>
                  <a:gd name="T1" fmla="*/ 22290 h 880"/>
                  <a:gd name="T2" fmla="*/ 2 w 60"/>
                  <a:gd name="T3" fmla="*/ 3210 h 880"/>
                  <a:gd name="T4" fmla="*/ 4 w 60"/>
                  <a:gd name="T5" fmla="*/ 2926 h 880"/>
                  <a:gd name="T6" fmla="*/ 0 60000 65536"/>
                  <a:gd name="T7" fmla="*/ 0 60000 65536"/>
                  <a:gd name="T8" fmla="*/ 0 60000 65536"/>
                  <a:gd name="T9" fmla="*/ 0 w 60"/>
                  <a:gd name="T10" fmla="*/ 0 h 880"/>
                  <a:gd name="T11" fmla="*/ 60 w 60"/>
                  <a:gd name="T12" fmla="*/ 880 h 8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0" h="880">
                    <a:moveTo>
                      <a:pt x="6" y="880"/>
                    </a:moveTo>
                    <a:cubicBezTo>
                      <a:pt x="6" y="754"/>
                      <a:pt x="0" y="254"/>
                      <a:pt x="9" y="127"/>
                    </a:cubicBezTo>
                    <a:cubicBezTo>
                      <a:pt x="18" y="0"/>
                      <a:pt x="50" y="117"/>
                      <a:pt x="60" y="115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49" name="Freeform 72"/>
              <p:cNvSpPr/>
              <p:nvPr/>
            </p:nvSpPr>
            <p:spPr bwMode="auto">
              <a:xfrm>
                <a:off x="1536" y="1205"/>
                <a:ext cx="126" cy="705"/>
              </a:xfrm>
              <a:custGeom>
                <a:avLst/>
                <a:gdLst>
                  <a:gd name="T0" fmla="*/ 0 w 126"/>
                  <a:gd name="T1" fmla="*/ 667 h 705"/>
                  <a:gd name="T2" fmla="*/ 36 w 126"/>
                  <a:gd name="T3" fmla="*/ 691 h 705"/>
                  <a:gd name="T4" fmla="*/ 60 w 126"/>
                  <a:gd name="T5" fmla="*/ 604 h 705"/>
                  <a:gd name="T6" fmla="*/ 72 w 126"/>
                  <a:gd name="T7" fmla="*/ 85 h 705"/>
                  <a:gd name="T8" fmla="*/ 126 w 126"/>
                  <a:gd name="T9" fmla="*/ 94 h 7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"/>
                  <a:gd name="T16" fmla="*/ 0 h 705"/>
                  <a:gd name="T17" fmla="*/ 126 w 126"/>
                  <a:gd name="T18" fmla="*/ 705 h 7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" h="705">
                    <a:moveTo>
                      <a:pt x="0" y="667"/>
                    </a:moveTo>
                    <a:cubicBezTo>
                      <a:pt x="6" y="671"/>
                      <a:pt x="26" y="702"/>
                      <a:pt x="36" y="691"/>
                    </a:cubicBezTo>
                    <a:cubicBezTo>
                      <a:pt x="46" y="680"/>
                      <a:pt x="54" y="705"/>
                      <a:pt x="60" y="604"/>
                    </a:cubicBezTo>
                    <a:cubicBezTo>
                      <a:pt x="66" y="503"/>
                      <a:pt x="61" y="170"/>
                      <a:pt x="72" y="85"/>
                    </a:cubicBezTo>
                    <a:cubicBezTo>
                      <a:pt x="83" y="0"/>
                      <a:pt x="115" y="92"/>
                      <a:pt x="126" y="94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50" name="Freeform 73"/>
              <p:cNvSpPr/>
              <p:nvPr/>
            </p:nvSpPr>
            <p:spPr bwMode="auto">
              <a:xfrm>
                <a:off x="1680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51" name="Freeform 74"/>
              <p:cNvSpPr/>
              <p:nvPr/>
            </p:nvSpPr>
            <p:spPr bwMode="auto">
              <a:xfrm>
                <a:off x="1824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52" name="Freeform 75"/>
              <p:cNvSpPr/>
              <p:nvPr/>
            </p:nvSpPr>
            <p:spPr bwMode="auto">
              <a:xfrm>
                <a:off x="1968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53" name="Freeform 76"/>
              <p:cNvSpPr/>
              <p:nvPr/>
            </p:nvSpPr>
            <p:spPr bwMode="auto">
              <a:xfrm>
                <a:off x="2112" y="1212"/>
                <a:ext cx="123" cy="708"/>
              </a:xfrm>
              <a:custGeom>
                <a:avLst/>
                <a:gdLst>
                  <a:gd name="T0" fmla="*/ 0 w 123"/>
                  <a:gd name="T1" fmla="*/ 657 h 708"/>
                  <a:gd name="T2" fmla="*/ 33 w 123"/>
                  <a:gd name="T3" fmla="*/ 694 h 708"/>
                  <a:gd name="T4" fmla="*/ 57 w 123"/>
                  <a:gd name="T5" fmla="*/ 607 h 708"/>
                  <a:gd name="T6" fmla="*/ 69 w 123"/>
                  <a:gd name="T7" fmla="*/ 88 h 708"/>
                  <a:gd name="T8" fmla="*/ 123 w 123"/>
                  <a:gd name="T9" fmla="*/ 81 h 7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708"/>
                  <a:gd name="T17" fmla="*/ 123 w 123"/>
                  <a:gd name="T18" fmla="*/ 708 h 7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708">
                    <a:moveTo>
                      <a:pt x="0" y="657"/>
                    </a:moveTo>
                    <a:cubicBezTo>
                      <a:pt x="5" y="663"/>
                      <a:pt x="23" y="702"/>
                      <a:pt x="33" y="694"/>
                    </a:cubicBezTo>
                    <a:cubicBezTo>
                      <a:pt x="43" y="686"/>
                      <a:pt x="51" y="708"/>
                      <a:pt x="57" y="607"/>
                    </a:cubicBezTo>
                    <a:cubicBezTo>
                      <a:pt x="63" y="506"/>
                      <a:pt x="58" y="176"/>
                      <a:pt x="69" y="88"/>
                    </a:cubicBezTo>
                    <a:cubicBezTo>
                      <a:pt x="80" y="0"/>
                      <a:pt x="112" y="82"/>
                      <a:pt x="123" y="81"/>
                    </a:cubicBez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54" name="Freeform 77"/>
              <p:cNvSpPr/>
              <p:nvPr/>
            </p:nvSpPr>
            <p:spPr bwMode="auto">
              <a:xfrm>
                <a:off x="2280" y="1878"/>
                <a:ext cx="1" cy="432"/>
              </a:xfrm>
              <a:custGeom>
                <a:avLst/>
                <a:gdLst>
                  <a:gd name="T0" fmla="*/ 0 w 1"/>
                  <a:gd name="T1" fmla="*/ 0 h 432"/>
                  <a:gd name="T2" fmla="*/ 0 w 1"/>
                  <a:gd name="T3" fmla="*/ 432 h 432"/>
                  <a:gd name="T4" fmla="*/ 0 60000 65536"/>
                  <a:gd name="T5" fmla="*/ 0 60000 65536"/>
                  <a:gd name="T6" fmla="*/ 0 w 1"/>
                  <a:gd name="T7" fmla="*/ 0 h 432"/>
                  <a:gd name="T8" fmla="*/ 1 w 1"/>
                  <a:gd name="T9" fmla="*/ 432 h 43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32">
                    <a:moveTo>
                      <a:pt x="0" y="0"/>
                    </a:moveTo>
                    <a:lnTo>
                      <a:pt x="0" y="432"/>
                    </a:lnTo>
                  </a:path>
                </a:pathLst>
              </a:custGeom>
              <a:noFill/>
              <a:ln w="38100" cmpd="sng">
                <a:solidFill>
                  <a:srgbClr val="00FFFF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55" name="Oval 78"/>
              <p:cNvSpPr>
                <a:spLocks noChangeArrowheads="1"/>
              </p:cNvSpPr>
              <p:nvPr/>
            </p:nvSpPr>
            <p:spPr bwMode="auto">
              <a:xfrm>
                <a:off x="1420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756" name="Oval 79"/>
              <p:cNvSpPr>
                <a:spLocks noChangeArrowheads="1"/>
              </p:cNvSpPr>
              <p:nvPr/>
            </p:nvSpPr>
            <p:spPr bwMode="auto">
              <a:xfrm>
                <a:off x="2256" y="2304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89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1" name="Rectangle 24"/>
          <p:cNvSpPr>
            <a:spLocks noChangeArrowheads="1"/>
          </p:cNvSpPr>
          <p:nvPr/>
        </p:nvSpPr>
        <p:spPr bwMode="auto">
          <a:xfrm>
            <a:off x="4034091" y="2912267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b="0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△</a:t>
            </a:r>
            <a:endParaRPr kumimoji="1" lang="en-US" altLang="zh-CN" b="0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82" name="Text Box 35"/>
          <p:cNvSpPr txBox="1">
            <a:spLocks noChangeArrowheads="1"/>
          </p:cNvSpPr>
          <p:nvPr/>
        </p:nvSpPr>
        <p:spPr bwMode="auto">
          <a:xfrm>
            <a:off x="4200455" y="3048526"/>
            <a:ext cx="38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" name="Text Box 36"/>
          <p:cNvSpPr txBox="1">
            <a:spLocks noChangeArrowheads="1"/>
          </p:cNvSpPr>
          <p:nvPr/>
        </p:nvSpPr>
        <p:spPr bwMode="auto">
          <a:xfrm>
            <a:off x="4783137" y="3024117"/>
            <a:ext cx="38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" name="Text Box 36"/>
          <p:cNvSpPr txBox="1">
            <a:spLocks noChangeArrowheads="1"/>
          </p:cNvSpPr>
          <p:nvPr/>
        </p:nvSpPr>
        <p:spPr bwMode="auto">
          <a:xfrm>
            <a:off x="5601557" y="3050377"/>
            <a:ext cx="38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6209899" y="3078162"/>
            <a:ext cx="38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381000" y="796925"/>
            <a:ext cx="4103688" cy="519113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确定同名端的方法：</a:t>
            </a:r>
            <a:endParaRPr kumimoji="1" lang="zh-CN" altLang="en-US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381000" y="1503595"/>
            <a:ext cx="8207375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b="0" dirty="0">
                <a:latin typeface="楷体_GB2312" pitchFamily="49" charset="-122"/>
              </a:rPr>
              <a:t>(1)</a:t>
            </a:r>
            <a:r>
              <a:rPr kumimoji="1" lang="zh-CN" altLang="en-US" sz="2400" dirty="0">
                <a:latin typeface="楷体_GB2312" pitchFamily="49" charset="-122"/>
              </a:rPr>
              <a:t>当两个线圈中电流同时由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同名端</a:t>
            </a:r>
            <a:r>
              <a:rPr kumimoji="1" lang="zh-CN" altLang="en-US" sz="2400" dirty="0">
                <a:latin typeface="楷体_GB2312" pitchFamily="49" charset="-122"/>
              </a:rPr>
              <a:t>流入</a:t>
            </a:r>
            <a:r>
              <a:rPr kumimoji="1" lang="en-US" altLang="zh-CN" sz="2400" dirty="0">
                <a:latin typeface="楷体_GB2312" pitchFamily="49" charset="-122"/>
              </a:rPr>
              <a:t>(</a:t>
            </a:r>
            <a:r>
              <a:rPr kumimoji="1" lang="zh-CN" altLang="en-US" sz="2400" dirty="0">
                <a:latin typeface="楷体_GB2312" pitchFamily="49" charset="-122"/>
              </a:rPr>
              <a:t>或流出</a:t>
            </a:r>
            <a:r>
              <a:rPr kumimoji="1" lang="en-US" altLang="zh-CN" sz="2400" dirty="0">
                <a:latin typeface="楷体_GB2312" pitchFamily="49" charset="-122"/>
              </a:rPr>
              <a:t>)</a:t>
            </a:r>
            <a:r>
              <a:rPr kumimoji="1" lang="zh-CN" altLang="en-US" sz="2400" dirty="0">
                <a:latin typeface="楷体_GB2312" pitchFamily="49" charset="-122"/>
              </a:rPr>
              <a:t>时，两个电流产生的磁场相互增强。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grpSp>
        <p:nvGrpSpPr>
          <p:cNvPr id="2" name="Group 93"/>
          <p:cNvGrpSpPr/>
          <p:nvPr/>
        </p:nvGrpSpPr>
        <p:grpSpPr bwMode="auto">
          <a:xfrm>
            <a:off x="957263" y="3100388"/>
            <a:ext cx="3144837" cy="1712912"/>
            <a:chOff x="748" y="1480"/>
            <a:chExt cx="1981" cy="1079"/>
          </a:xfrm>
        </p:grpSpPr>
        <p:sp>
          <p:nvSpPr>
            <p:cNvPr id="73798" name="Rectangle 8"/>
            <p:cNvSpPr>
              <a:spLocks noChangeArrowheads="1"/>
            </p:cNvSpPr>
            <p:nvPr/>
          </p:nvSpPr>
          <p:spPr bwMode="auto">
            <a:xfrm>
              <a:off x="1211" y="1626"/>
              <a:ext cx="876" cy="933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3799" name="Rectangle 9"/>
            <p:cNvSpPr>
              <a:spLocks noChangeArrowheads="1"/>
            </p:cNvSpPr>
            <p:nvPr/>
          </p:nvSpPr>
          <p:spPr bwMode="auto">
            <a:xfrm>
              <a:off x="1390" y="1792"/>
              <a:ext cx="482" cy="589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3800" name="AutoShape 10"/>
            <p:cNvSpPr>
              <a:spLocks noChangeArrowheads="1"/>
            </p:cNvSpPr>
            <p:nvPr/>
          </p:nvSpPr>
          <p:spPr bwMode="auto">
            <a:xfrm>
              <a:off x="1283" y="1713"/>
              <a:ext cx="696" cy="74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F33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3801" name="Line 11"/>
            <p:cNvSpPr>
              <a:spLocks noChangeShapeType="1"/>
            </p:cNvSpPr>
            <p:nvPr/>
          </p:nvSpPr>
          <p:spPr bwMode="auto">
            <a:xfrm>
              <a:off x="1979" y="2068"/>
              <a:ext cx="0" cy="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3802" name="Group 12"/>
            <p:cNvGrpSpPr/>
            <p:nvPr/>
          </p:nvGrpSpPr>
          <p:grpSpPr bwMode="auto">
            <a:xfrm>
              <a:off x="960" y="1842"/>
              <a:ext cx="472" cy="457"/>
              <a:chOff x="862" y="2612"/>
              <a:chExt cx="423" cy="450"/>
            </a:xfrm>
          </p:grpSpPr>
          <p:sp>
            <p:nvSpPr>
              <p:cNvPr id="73819" name="Freeform 13"/>
              <p:cNvSpPr/>
              <p:nvPr/>
            </p:nvSpPr>
            <p:spPr bwMode="auto">
              <a:xfrm>
                <a:off x="892" y="2626"/>
                <a:ext cx="348" cy="1"/>
              </a:xfrm>
              <a:custGeom>
                <a:avLst/>
                <a:gdLst>
                  <a:gd name="T0" fmla="*/ 0 w 739"/>
                  <a:gd name="T1" fmla="*/ 0 h 1"/>
                  <a:gd name="T2" fmla="*/ 0 w 739"/>
                  <a:gd name="T3" fmla="*/ 0 h 1"/>
                  <a:gd name="T4" fmla="*/ 0 60000 65536"/>
                  <a:gd name="T5" fmla="*/ 0 60000 65536"/>
                  <a:gd name="T6" fmla="*/ 0 w 739"/>
                  <a:gd name="T7" fmla="*/ 0 h 1"/>
                  <a:gd name="T8" fmla="*/ 739 w 739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39" h="1">
                    <a:moveTo>
                      <a:pt x="0" y="0"/>
                    </a:moveTo>
                    <a:lnTo>
                      <a:pt x="739" y="0"/>
                    </a:ln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20" name="Line 14"/>
              <p:cNvSpPr>
                <a:spLocks noChangeShapeType="1"/>
              </p:cNvSpPr>
              <p:nvPr/>
            </p:nvSpPr>
            <p:spPr bwMode="auto">
              <a:xfrm>
                <a:off x="888" y="3036"/>
                <a:ext cx="204" cy="3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21" name="Freeform 15"/>
              <p:cNvSpPr/>
              <p:nvPr/>
            </p:nvSpPr>
            <p:spPr bwMode="auto">
              <a:xfrm>
                <a:off x="1239" y="2624"/>
                <a:ext cx="45" cy="36"/>
              </a:xfrm>
              <a:custGeom>
                <a:avLst/>
                <a:gdLst>
                  <a:gd name="T0" fmla="*/ 0 w 95"/>
                  <a:gd name="T1" fmla="*/ 0 h 60"/>
                  <a:gd name="T2" fmla="*/ 0 w 95"/>
                  <a:gd name="T3" fmla="*/ 1 h 60"/>
                  <a:gd name="T4" fmla="*/ 0 w 95"/>
                  <a:gd name="T5" fmla="*/ 1 h 60"/>
                  <a:gd name="T6" fmla="*/ 0 60000 65536"/>
                  <a:gd name="T7" fmla="*/ 0 60000 65536"/>
                  <a:gd name="T8" fmla="*/ 0 60000 65536"/>
                  <a:gd name="T9" fmla="*/ 0 w 95"/>
                  <a:gd name="T10" fmla="*/ 0 h 60"/>
                  <a:gd name="T11" fmla="*/ 95 w 95"/>
                  <a:gd name="T12" fmla="*/ 60 h 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5" h="60">
                    <a:moveTo>
                      <a:pt x="0" y="0"/>
                    </a:moveTo>
                    <a:cubicBezTo>
                      <a:pt x="15" y="3"/>
                      <a:pt x="85" y="8"/>
                      <a:pt x="90" y="18"/>
                    </a:cubicBezTo>
                    <a:cubicBezTo>
                      <a:pt x="95" y="28"/>
                      <a:pt x="42" y="51"/>
                      <a:pt x="30" y="60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22" name="Freeform 16"/>
              <p:cNvSpPr/>
              <p:nvPr/>
            </p:nvSpPr>
            <p:spPr bwMode="auto">
              <a:xfrm>
                <a:off x="1061" y="2697"/>
                <a:ext cx="223" cy="75"/>
              </a:xfrm>
              <a:custGeom>
                <a:avLst/>
                <a:gdLst>
                  <a:gd name="T0" fmla="*/ 0 w 474"/>
                  <a:gd name="T1" fmla="*/ 0 h 126"/>
                  <a:gd name="T2" fmla="*/ 0 w 474"/>
                  <a:gd name="T3" fmla="*/ 1 h 126"/>
                  <a:gd name="T4" fmla="*/ 0 w 474"/>
                  <a:gd name="T5" fmla="*/ 1 h 126"/>
                  <a:gd name="T6" fmla="*/ 0 w 474"/>
                  <a:gd name="T7" fmla="*/ 1 h 126"/>
                  <a:gd name="T8" fmla="*/ 0 w 474"/>
                  <a:gd name="T9" fmla="*/ 1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4"/>
                  <a:gd name="T16" fmla="*/ 0 h 126"/>
                  <a:gd name="T17" fmla="*/ 474 w 474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4" h="126">
                    <a:moveTo>
                      <a:pt x="62" y="0"/>
                    </a:moveTo>
                    <a:cubicBezTo>
                      <a:pt x="34" y="2"/>
                      <a:pt x="0" y="5"/>
                      <a:pt x="2" y="14"/>
                    </a:cubicBezTo>
                    <a:cubicBezTo>
                      <a:pt x="4" y="23"/>
                      <a:pt x="4" y="46"/>
                      <a:pt x="73" y="57"/>
                    </a:cubicBezTo>
                    <a:cubicBezTo>
                      <a:pt x="142" y="68"/>
                      <a:pt x="358" y="71"/>
                      <a:pt x="416" y="82"/>
                    </a:cubicBezTo>
                    <a:cubicBezTo>
                      <a:pt x="474" y="93"/>
                      <a:pt x="451" y="109"/>
                      <a:pt x="422" y="126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23" name="Freeform 17"/>
              <p:cNvSpPr/>
              <p:nvPr/>
            </p:nvSpPr>
            <p:spPr bwMode="auto">
              <a:xfrm>
                <a:off x="1061" y="2801"/>
                <a:ext cx="223" cy="75"/>
              </a:xfrm>
              <a:custGeom>
                <a:avLst/>
                <a:gdLst>
                  <a:gd name="T0" fmla="*/ 0 w 474"/>
                  <a:gd name="T1" fmla="*/ 0 h 126"/>
                  <a:gd name="T2" fmla="*/ 0 w 474"/>
                  <a:gd name="T3" fmla="*/ 1 h 126"/>
                  <a:gd name="T4" fmla="*/ 0 w 474"/>
                  <a:gd name="T5" fmla="*/ 1 h 126"/>
                  <a:gd name="T6" fmla="*/ 0 w 474"/>
                  <a:gd name="T7" fmla="*/ 1 h 126"/>
                  <a:gd name="T8" fmla="*/ 0 w 474"/>
                  <a:gd name="T9" fmla="*/ 1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4"/>
                  <a:gd name="T16" fmla="*/ 0 h 126"/>
                  <a:gd name="T17" fmla="*/ 474 w 474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4" h="126">
                    <a:moveTo>
                      <a:pt x="61" y="0"/>
                    </a:moveTo>
                    <a:cubicBezTo>
                      <a:pt x="33" y="2"/>
                      <a:pt x="0" y="5"/>
                      <a:pt x="1" y="14"/>
                    </a:cubicBezTo>
                    <a:cubicBezTo>
                      <a:pt x="2" y="23"/>
                      <a:pt x="0" y="46"/>
                      <a:pt x="69" y="57"/>
                    </a:cubicBezTo>
                    <a:cubicBezTo>
                      <a:pt x="138" y="68"/>
                      <a:pt x="356" y="71"/>
                      <a:pt x="415" y="82"/>
                    </a:cubicBezTo>
                    <a:cubicBezTo>
                      <a:pt x="474" y="93"/>
                      <a:pt x="450" y="109"/>
                      <a:pt x="421" y="126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24" name="Freeform 18"/>
              <p:cNvSpPr/>
              <p:nvPr/>
            </p:nvSpPr>
            <p:spPr bwMode="auto">
              <a:xfrm>
                <a:off x="1055" y="2913"/>
                <a:ext cx="230" cy="86"/>
              </a:xfrm>
              <a:custGeom>
                <a:avLst/>
                <a:gdLst>
                  <a:gd name="T0" fmla="*/ 0 w 487"/>
                  <a:gd name="T1" fmla="*/ 0 h 144"/>
                  <a:gd name="T2" fmla="*/ 0 w 487"/>
                  <a:gd name="T3" fmla="*/ 1 h 144"/>
                  <a:gd name="T4" fmla="*/ 0 w 487"/>
                  <a:gd name="T5" fmla="*/ 1 h 144"/>
                  <a:gd name="T6" fmla="*/ 0 w 487"/>
                  <a:gd name="T7" fmla="*/ 1 h 144"/>
                  <a:gd name="T8" fmla="*/ 0 w 487"/>
                  <a:gd name="T9" fmla="*/ 1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7"/>
                  <a:gd name="T16" fmla="*/ 0 h 144"/>
                  <a:gd name="T17" fmla="*/ 487 w 487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7" h="144">
                    <a:moveTo>
                      <a:pt x="51" y="0"/>
                    </a:moveTo>
                    <a:cubicBezTo>
                      <a:pt x="45" y="3"/>
                      <a:pt x="9" y="12"/>
                      <a:pt x="12" y="21"/>
                    </a:cubicBezTo>
                    <a:cubicBezTo>
                      <a:pt x="15" y="30"/>
                      <a:pt x="0" y="44"/>
                      <a:pt x="69" y="54"/>
                    </a:cubicBezTo>
                    <a:cubicBezTo>
                      <a:pt x="138" y="64"/>
                      <a:pt x="367" y="66"/>
                      <a:pt x="427" y="81"/>
                    </a:cubicBezTo>
                    <a:cubicBezTo>
                      <a:pt x="487" y="96"/>
                      <a:pt x="429" y="131"/>
                      <a:pt x="429" y="144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25" name="Oval 19"/>
              <p:cNvSpPr>
                <a:spLocks noChangeArrowheads="1"/>
              </p:cNvSpPr>
              <p:nvPr/>
            </p:nvSpPr>
            <p:spPr bwMode="auto">
              <a:xfrm>
                <a:off x="862" y="2612"/>
                <a:ext cx="29" cy="40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826" name="Oval 20"/>
              <p:cNvSpPr>
                <a:spLocks noChangeArrowheads="1"/>
              </p:cNvSpPr>
              <p:nvPr/>
            </p:nvSpPr>
            <p:spPr bwMode="auto">
              <a:xfrm>
                <a:off x="866" y="3022"/>
                <a:ext cx="28" cy="40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3803" name="Line 21"/>
            <p:cNvSpPr>
              <a:spLocks noChangeShapeType="1"/>
            </p:cNvSpPr>
            <p:nvPr/>
          </p:nvSpPr>
          <p:spPr bwMode="auto">
            <a:xfrm>
              <a:off x="959" y="1773"/>
              <a:ext cx="186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04" name="Text Box 22"/>
            <p:cNvSpPr txBox="1">
              <a:spLocks noChangeArrowheads="1"/>
            </p:cNvSpPr>
            <p:nvPr/>
          </p:nvSpPr>
          <p:spPr bwMode="auto">
            <a:xfrm>
              <a:off x="1444" y="1544"/>
              <a:ext cx="37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just"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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05" name="Text Box 23"/>
            <p:cNvSpPr txBox="1">
              <a:spLocks noChangeArrowheads="1"/>
            </p:cNvSpPr>
            <p:nvPr/>
          </p:nvSpPr>
          <p:spPr bwMode="auto">
            <a:xfrm>
              <a:off x="937" y="1480"/>
              <a:ext cx="33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just"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3806" name="Group 24"/>
            <p:cNvGrpSpPr/>
            <p:nvPr/>
          </p:nvGrpSpPr>
          <p:grpSpPr bwMode="auto">
            <a:xfrm flipH="1">
              <a:off x="1819" y="1870"/>
              <a:ext cx="589" cy="439"/>
              <a:chOff x="862" y="2612"/>
              <a:chExt cx="423" cy="450"/>
            </a:xfrm>
          </p:grpSpPr>
          <p:sp>
            <p:nvSpPr>
              <p:cNvPr id="73811" name="Freeform 25"/>
              <p:cNvSpPr/>
              <p:nvPr/>
            </p:nvSpPr>
            <p:spPr bwMode="auto">
              <a:xfrm>
                <a:off x="892" y="2626"/>
                <a:ext cx="348" cy="1"/>
              </a:xfrm>
              <a:custGeom>
                <a:avLst/>
                <a:gdLst>
                  <a:gd name="T0" fmla="*/ 0 w 739"/>
                  <a:gd name="T1" fmla="*/ 0 h 1"/>
                  <a:gd name="T2" fmla="*/ 0 w 739"/>
                  <a:gd name="T3" fmla="*/ 0 h 1"/>
                  <a:gd name="T4" fmla="*/ 0 60000 65536"/>
                  <a:gd name="T5" fmla="*/ 0 60000 65536"/>
                  <a:gd name="T6" fmla="*/ 0 w 739"/>
                  <a:gd name="T7" fmla="*/ 0 h 1"/>
                  <a:gd name="T8" fmla="*/ 739 w 739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39" h="1">
                    <a:moveTo>
                      <a:pt x="0" y="0"/>
                    </a:moveTo>
                    <a:lnTo>
                      <a:pt x="739" y="0"/>
                    </a:ln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12" name="Line 26"/>
              <p:cNvSpPr>
                <a:spLocks noChangeShapeType="1"/>
              </p:cNvSpPr>
              <p:nvPr/>
            </p:nvSpPr>
            <p:spPr bwMode="auto">
              <a:xfrm>
                <a:off x="888" y="3036"/>
                <a:ext cx="204" cy="3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13" name="Freeform 27"/>
              <p:cNvSpPr/>
              <p:nvPr/>
            </p:nvSpPr>
            <p:spPr bwMode="auto">
              <a:xfrm>
                <a:off x="1239" y="2624"/>
                <a:ext cx="45" cy="36"/>
              </a:xfrm>
              <a:custGeom>
                <a:avLst/>
                <a:gdLst>
                  <a:gd name="T0" fmla="*/ 0 w 95"/>
                  <a:gd name="T1" fmla="*/ 0 h 60"/>
                  <a:gd name="T2" fmla="*/ 0 w 95"/>
                  <a:gd name="T3" fmla="*/ 1 h 60"/>
                  <a:gd name="T4" fmla="*/ 0 w 95"/>
                  <a:gd name="T5" fmla="*/ 1 h 60"/>
                  <a:gd name="T6" fmla="*/ 0 60000 65536"/>
                  <a:gd name="T7" fmla="*/ 0 60000 65536"/>
                  <a:gd name="T8" fmla="*/ 0 60000 65536"/>
                  <a:gd name="T9" fmla="*/ 0 w 95"/>
                  <a:gd name="T10" fmla="*/ 0 h 60"/>
                  <a:gd name="T11" fmla="*/ 95 w 95"/>
                  <a:gd name="T12" fmla="*/ 60 h 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5" h="60">
                    <a:moveTo>
                      <a:pt x="0" y="0"/>
                    </a:moveTo>
                    <a:cubicBezTo>
                      <a:pt x="15" y="3"/>
                      <a:pt x="85" y="8"/>
                      <a:pt x="90" y="18"/>
                    </a:cubicBezTo>
                    <a:cubicBezTo>
                      <a:pt x="95" y="28"/>
                      <a:pt x="42" y="51"/>
                      <a:pt x="30" y="60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14" name="Freeform 28"/>
              <p:cNvSpPr/>
              <p:nvPr/>
            </p:nvSpPr>
            <p:spPr bwMode="auto">
              <a:xfrm>
                <a:off x="1061" y="2697"/>
                <a:ext cx="223" cy="75"/>
              </a:xfrm>
              <a:custGeom>
                <a:avLst/>
                <a:gdLst>
                  <a:gd name="T0" fmla="*/ 0 w 474"/>
                  <a:gd name="T1" fmla="*/ 0 h 126"/>
                  <a:gd name="T2" fmla="*/ 0 w 474"/>
                  <a:gd name="T3" fmla="*/ 1 h 126"/>
                  <a:gd name="T4" fmla="*/ 0 w 474"/>
                  <a:gd name="T5" fmla="*/ 1 h 126"/>
                  <a:gd name="T6" fmla="*/ 0 w 474"/>
                  <a:gd name="T7" fmla="*/ 1 h 126"/>
                  <a:gd name="T8" fmla="*/ 0 w 474"/>
                  <a:gd name="T9" fmla="*/ 1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4"/>
                  <a:gd name="T16" fmla="*/ 0 h 126"/>
                  <a:gd name="T17" fmla="*/ 474 w 474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4" h="126">
                    <a:moveTo>
                      <a:pt x="62" y="0"/>
                    </a:moveTo>
                    <a:cubicBezTo>
                      <a:pt x="34" y="2"/>
                      <a:pt x="0" y="5"/>
                      <a:pt x="2" y="14"/>
                    </a:cubicBezTo>
                    <a:cubicBezTo>
                      <a:pt x="4" y="23"/>
                      <a:pt x="4" y="46"/>
                      <a:pt x="73" y="57"/>
                    </a:cubicBezTo>
                    <a:cubicBezTo>
                      <a:pt x="142" y="68"/>
                      <a:pt x="358" y="71"/>
                      <a:pt x="416" y="82"/>
                    </a:cubicBezTo>
                    <a:cubicBezTo>
                      <a:pt x="474" y="93"/>
                      <a:pt x="451" y="109"/>
                      <a:pt x="422" y="126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15" name="Freeform 29"/>
              <p:cNvSpPr/>
              <p:nvPr/>
            </p:nvSpPr>
            <p:spPr bwMode="auto">
              <a:xfrm>
                <a:off x="1061" y="2801"/>
                <a:ext cx="223" cy="75"/>
              </a:xfrm>
              <a:custGeom>
                <a:avLst/>
                <a:gdLst>
                  <a:gd name="T0" fmla="*/ 0 w 474"/>
                  <a:gd name="T1" fmla="*/ 0 h 126"/>
                  <a:gd name="T2" fmla="*/ 0 w 474"/>
                  <a:gd name="T3" fmla="*/ 1 h 126"/>
                  <a:gd name="T4" fmla="*/ 0 w 474"/>
                  <a:gd name="T5" fmla="*/ 1 h 126"/>
                  <a:gd name="T6" fmla="*/ 0 w 474"/>
                  <a:gd name="T7" fmla="*/ 1 h 126"/>
                  <a:gd name="T8" fmla="*/ 0 w 474"/>
                  <a:gd name="T9" fmla="*/ 1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4"/>
                  <a:gd name="T16" fmla="*/ 0 h 126"/>
                  <a:gd name="T17" fmla="*/ 474 w 474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4" h="126">
                    <a:moveTo>
                      <a:pt x="61" y="0"/>
                    </a:moveTo>
                    <a:cubicBezTo>
                      <a:pt x="33" y="2"/>
                      <a:pt x="0" y="5"/>
                      <a:pt x="1" y="14"/>
                    </a:cubicBezTo>
                    <a:cubicBezTo>
                      <a:pt x="2" y="23"/>
                      <a:pt x="0" y="46"/>
                      <a:pt x="69" y="57"/>
                    </a:cubicBezTo>
                    <a:cubicBezTo>
                      <a:pt x="138" y="68"/>
                      <a:pt x="356" y="71"/>
                      <a:pt x="415" y="82"/>
                    </a:cubicBezTo>
                    <a:cubicBezTo>
                      <a:pt x="474" y="93"/>
                      <a:pt x="450" y="109"/>
                      <a:pt x="421" y="126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16" name="Freeform 30"/>
              <p:cNvSpPr/>
              <p:nvPr/>
            </p:nvSpPr>
            <p:spPr bwMode="auto">
              <a:xfrm>
                <a:off x="1055" y="2913"/>
                <a:ext cx="230" cy="86"/>
              </a:xfrm>
              <a:custGeom>
                <a:avLst/>
                <a:gdLst>
                  <a:gd name="T0" fmla="*/ 0 w 487"/>
                  <a:gd name="T1" fmla="*/ 0 h 144"/>
                  <a:gd name="T2" fmla="*/ 0 w 487"/>
                  <a:gd name="T3" fmla="*/ 1 h 144"/>
                  <a:gd name="T4" fmla="*/ 0 w 487"/>
                  <a:gd name="T5" fmla="*/ 1 h 144"/>
                  <a:gd name="T6" fmla="*/ 0 w 487"/>
                  <a:gd name="T7" fmla="*/ 1 h 144"/>
                  <a:gd name="T8" fmla="*/ 0 w 487"/>
                  <a:gd name="T9" fmla="*/ 1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7"/>
                  <a:gd name="T16" fmla="*/ 0 h 144"/>
                  <a:gd name="T17" fmla="*/ 487 w 487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7" h="144">
                    <a:moveTo>
                      <a:pt x="51" y="0"/>
                    </a:moveTo>
                    <a:cubicBezTo>
                      <a:pt x="45" y="3"/>
                      <a:pt x="9" y="12"/>
                      <a:pt x="12" y="21"/>
                    </a:cubicBezTo>
                    <a:cubicBezTo>
                      <a:pt x="15" y="30"/>
                      <a:pt x="0" y="44"/>
                      <a:pt x="69" y="54"/>
                    </a:cubicBezTo>
                    <a:cubicBezTo>
                      <a:pt x="138" y="64"/>
                      <a:pt x="367" y="66"/>
                      <a:pt x="427" y="81"/>
                    </a:cubicBezTo>
                    <a:cubicBezTo>
                      <a:pt x="487" y="96"/>
                      <a:pt x="429" y="131"/>
                      <a:pt x="429" y="144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17" name="Oval 31"/>
              <p:cNvSpPr>
                <a:spLocks noChangeArrowheads="1"/>
              </p:cNvSpPr>
              <p:nvPr/>
            </p:nvSpPr>
            <p:spPr bwMode="auto">
              <a:xfrm>
                <a:off x="862" y="2612"/>
                <a:ext cx="29" cy="40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818" name="Oval 32"/>
              <p:cNvSpPr>
                <a:spLocks noChangeArrowheads="1"/>
              </p:cNvSpPr>
              <p:nvPr/>
            </p:nvSpPr>
            <p:spPr bwMode="auto">
              <a:xfrm>
                <a:off x="866" y="3022"/>
                <a:ext cx="28" cy="40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3807" name="Text Box 33"/>
            <p:cNvSpPr txBox="1">
              <a:spLocks noChangeArrowheads="1"/>
            </p:cNvSpPr>
            <p:nvPr/>
          </p:nvSpPr>
          <p:spPr bwMode="auto">
            <a:xfrm>
              <a:off x="748" y="1724"/>
              <a:ext cx="2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08" name="Text Box 34"/>
            <p:cNvSpPr txBox="1">
              <a:spLocks noChangeArrowheads="1"/>
            </p:cNvSpPr>
            <p:nvPr/>
          </p:nvSpPr>
          <p:spPr bwMode="auto">
            <a:xfrm>
              <a:off x="748" y="2114"/>
              <a:ext cx="32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1'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09" name="Text Box 35"/>
            <p:cNvSpPr txBox="1">
              <a:spLocks noChangeArrowheads="1"/>
            </p:cNvSpPr>
            <p:nvPr/>
          </p:nvSpPr>
          <p:spPr bwMode="auto">
            <a:xfrm>
              <a:off x="2408" y="1724"/>
              <a:ext cx="32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10" name="Text Box 36"/>
            <p:cNvSpPr txBox="1">
              <a:spLocks noChangeArrowheads="1"/>
            </p:cNvSpPr>
            <p:nvPr/>
          </p:nvSpPr>
          <p:spPr bwMode="auto">
            <a:xfrm>
              <a:off x="2408" y="2114"/>
              <a:ext cx="32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2'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3829" name="Text Box 37"/>
          <p:cNvSpPr txBox="1">
            <a:spLocks noChangeArrowheads="1"/>
          </p:cNvSpPr>
          <p:nvPr/>
        </p:nvSpPr>
        <p:spPr bwMode="auto">
          <a:xfrm>
            <a:off x="1274764" y="3616357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kumimoji="1" lang="en-US" altLang="zh-CN" sz="24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0" name="Text Box 38"/>
          <p:cNvSpPr txBox="1">
            <a:spLocks noChangeArrowheads="1"/>
          </p:cNvSpPr>
          <p:nvPr/>
        </p:nvSpPr>
        <p:spPr bwMode="auto">
          <a:xfrm>
            <a:off x="3299617" y="3695665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kumimoji="1" lang="en-US" altLang="zh-CN" sz="24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Group 39"/>
          <p:cNvGrpSpPr/>
          <p:nvPr/>
        </p:nvGrpSpPr>
        <p:grpSpPr bwMode="auto">
          <a:xfrm>
            <a:off x="1676400" y="5405438"/>
            <a:ext cx="838200" cy="1143000"/>
            <a:chOff x="2352" y="3600"/>
            <a:chExt cx="528" cy="720"/>
          </a:xfrm>
        </p:grpSpPr>
        <p:sp>
          <p:nvSpPr>
            <p:cNvPr id="73796" name="Line 40"/>
            <p:cNvSpPr>
              <a:spLocks noChangeShapeType="1"/>
            </p:cNvSpPr>
            <p:nvPr/>
          </p:nvSpPr>
          <p:spPr bwMode="auto">
            <a:xfrm rot="-5400000">
              <a:off x="2668" y="3572"/>
              <a:ext cx="0" cy="5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97" name="AutoShape 41"/>
            <p:cNvSpPr>
              <a:spLocks noChangeArrowheads="1"/>
            </p:cNvSpPr>
            <p:nvPr/>
          </p:nvSpPr>
          <p:spPr bwMode="auto">
            <a:xfrm>
              <a:off x="2352" y="3600"/>
              <a:ext cx="528" cy="720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F33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42"/>
          <p:cNvGrpSpPr/>
          <p:nvPr/>
        </p:nvGrpSpPr>
        <p:grpSpPr bwMode="auto">
          <a:xfrm>
            <a:off x="1604963" y="5332413"/>
            <a:ext cx="1905000" cy="1295400"/>
            <a:chOff x="3216" y="3648"/>
            <a:chExt cx="1200" cy="816"/>
          </a:xfrm>
        </p:grpSpPr>
        <p:sp>
          <p:nvSpPr>
            <p:cNvPr id="73794" name="Line 43"/>
            <p:cNvSpPr>
              <a:spLocks noChangeShapeType="1"/>
            </p:cNvSpPr>
            <p:nvPr/>
          </p:nvSpPr>
          <p:spPr bwMode="auto">
            <a:xfrm rot="16200000" flipH="1">
              <a:off x="3868" y="3620"/>
              <a:ext cx="0" cy="5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95" name="AutoShape 44"/>
            <p:cNvSpPr>
              <a:spLocks noChangeArrowheads="1"/>
            </p:cNvSpPr>
            <p:nvPr/>
          </p:nvSpPr>
          <p:spPr bwMode="auto">
            <a:xfrm>
              <a:off x="3216" y="3648"/>
              <a:ext cx="1200" cy="816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F33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45"/>
          <p:cNvGrpSpPr/>
          <p:nvPr/>
        </p:nvGrpSpPr>
        <p:grpSpPr bwMode="auto">
          <a:xfrm>
            <a:off x="884238" y="5260975"/>
            <a:ext cx="3505200" cy="1411288"/>
            <a:chOff x="2784" y="2513"/>
            <a:chExt cx="2208" cy="889"/>
          </a:xfrm>
        </p:grpSpPr>
        <p:sp>
          <p:nvSpPr>
            <p:cNvPr id="73758" name="Rectangle 46"/>
            <p:cNvSpPr>
              <a:spLocks noChangeArrowheads="1"/>
            </p:cNvSpPr>
            <p:nvPr/>
          </p:nvSpPr>
          <p:spPr bwMode="auto">
            <a:xfrm>
              <a:off x="3166" y="2513"/>
              <a:ext cx="1368" cy="889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3759" name="Rectangle 47"/>
            <p:cNvSpPr>
              <a:spLocks noChangeArrowheads="1"/>
            </p:cNvSpPr>
            <p:nvPr/>
          </p:nvSpPr>
          <p:spPr bwMode="auto">
            <a:xfrm>
              <a:off x="3371" y="2686"/>
              <a:ext cx="373" cy="551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3760" name="Rectangle 48"/>
            <p:cNvSpPr>
              <a:spLocks noChangeArrowheads="1"/>
            </p:cNvSpPr>
            <p:nvPr/>
          </p:nvSpPr>
          <p:spPr bwMode="auto">
            <a:xfrm>
              <a:off x="3951" y="2686"/>
              <a:ext cx="373" cy="551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pSp>
          <p:nvGrpSpPr>
            <p:cNvPr id="73761" name="Group 49"/>
            <p:cNvGrpSpPr/>
            <p:nvPr/>
          </p:nvGrpSpPr>
          <p:grpSpPr bwMode="auto">
            <a:xfrm>
              <a:off x="2985" y="2734"/>
              <a:ext cx="451" cy="467"/>
              <a:chOff x="2985" y="2734"/>
              <a:chExt cx="451" cy="467"/>
            </a:xfrm>
          </p:grpSpPr>
          <p:sp>
            <p:nvSpPr>
              <p:cNvPr id="73786" name="Freeform 50"/>
              <p:cNvSpPr/>
              <p:nvPr/>
            </p:nvSpPr>
            <p:spPr bwMode="auto">
              <a:xfrm>
                <a:off x="3104" y="2820"/>
                <a:ext cx="332" cy="88"/>
              </a:xfrm>
              <a:custGeom>
                <a:avLst/>
                <a:gdLst>
                  <a:gd name="T0" fmla="*/ 0 w 680"/>
                  <a:gd name="T1" fmla="*/ 0 h 169"/>
                  <a:gd name="T2" fmla="*/ 0 w 680"/>
                  <a:gd name="T3" fmla="*/ 1 h 169"/>
                  <a:gd name="T4" fmla="*/ 0 w 680"/>
                  <a:gd name="T5" fmla="*/ 1 h 169"/>
                  <a:gd name="T6" fmla="*/ 0 w 680"/>
                  <a:gd name="T7" fmla="*/ 1 h 169"/>
                  <a:gd name="T8" fmla="*/ 0 w 680"/>
                  <a:gd name="T9" fmla="*/ 1 h 169"/>
                  <a:gd name="T10" fmla="*/ 0 w 680"/>
                  <a:gd name="T11" fmla="*/ 1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80"/>
                  <a:gd name="T19" fmla="*/ 0 h 169"/>
                  <a:gd name="T20" fmla="*/ 680 w 680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80" h="169">
                    <a:moveTo>
                      <a:pt x="118" y="0"/>
                    </a:moveTo>
                    <a:cubicBezTo>
                      <a:pt x="108" y="2"/>
                      <a:pt x="65" y="3"/>
                      <a:pt x="60" y="13"/>
                    </a:cubicBezTo>
                    <a:cubicBezTo>
                      <a:pt x="55" y="23"/>
                      <a:pt x="0" y="47"/>
                      <a:pt x="88" y="60"/>
                    </a:cubicBezTo>
                    <a:cubicBezTo>
                      <a:pt x="176" y="73"/>
                      <a:pt x="500" y="75"/>
                      <a:pt x="590" y="90"/>
                    </a:cubicBezTo>
                    <a:cubicBezTo>
                      <a:pt x="680" y="105"/>
                      <a:pt x="632" y="135"/>
                      <a:pt x="627" y="148"/>
                    </a:cubicBezTo>
                    <a:cubicBezTo>
                      <a:pt x="622" y="161"/>
                      <a:pt x="572" y="165"/>
                      <a:pt x="558" y="169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87" name="Freeform 51"/>
              <p:cNvSpPr/>
              <p:nvPr/>
            </p:nvSpPr>
            <p:spPr bwMode="auto">
              <a:xfrm>
                <a:off x="3101" y="2936"/>
                <a:ext cx="331" cy="89"/>
              </a:xfrm>
              <a:custGeom>
                <a:avLst/>
                <a:gdLst>
                  <a:gd name="T0" fmla="*/ 0 w 680"/>
                  <a:gd name="T1" fmla="*/ 0 h 169"/>
                  <a:gd name="T2" fmla="*/ 0 w 680"/>
                  <a:gd name="T3" fmla="*/ 1 h 169"/>
                  <a:gd name="T4" fmla="*/ 0 w 680"/>
                  <a:gd name="T5" fmla="*/ 1 h 169"/>
                  <a:gd name="T6" fmla="*/ 0 w 680"/>
                  <a:gd name="T7" fmla="*/ 1 h 169"/>
                  <a:gd name="T8" fmla="*/ 0 w 680"/>
                  <a:gd name="T9" fmla="*/ 1 h 169"/>
                  <a:gd name="T10" fmla="*/ 0 w 680"/>
                  <a:gd name="T11" fmla="*/ 1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80"/>
                  <a:gd name="T19" fmla="*/ 0 h 169"/>
                  <a:gd name="T20" fmla="*/ 680 w 680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80" h="169">
                    <a:moveTo>
                      <a:pt x="118" y="0"/>
                    </a:moveTo>
                    <a:cubicBezTo>
                      <a:pt x="108" y="2"/>
                      <a:pt x="65" y="3"/>
                      <a:pt x="60" y="13"/>
                    </a:cubicBezTo>
                    <a:cubicBezTo>
                      <a:pt x="55" y="23"/>
                      <a:pt x="0" y="47"/>
                      <a:pt x="88" y="60"/>
                    </a:cubicBezTo>
                    <a:cubicBezTo>
                      <a:pt x="176" y="73"/>
                      <a:pt x="500" y="75"/>
                      <a:pt x="590" y="90"/>
                    </a:cubicBezTo>
                    <a:cubicBezTo>
                      <a:pt x="680" y="105"/>
                      <a:pt x="632" y="135"/>
                      <a:pt x="627" y="148"/>
                    </a:cubicBezTo>
                    <a:cubicBezTo>
                      <a:pt x="622" y="161"/>
                      <a:pt x="572" y="165"/>
                      <a:pt x="558" y="169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88" name="Freeform 52"/>
              <p:cNvSpPr/>
              <p:nvPr/>
            </p:nvSpPr>
            <p:spPr bwMode="auto">
              <a:xfrm>
                <a:off x="3104" y="3053"/>
                <a:ext cx="332" cy="88"/>
              </a:xfrm>
              <a:custGeom>
                <a:avLst/>
                <a:gdLst>
                  <a:gd name="T0" fmla="*/ 0 w 680"/>
                  <a:gd name="T1" fmla="*/ 0 h 169"/>
                  <a:gd name="T2" fmla="*/ 0 w 680"/>
                  <a:gd name="T3" fmla="*/ 1 h 169"/>
                  <a:gd name="T4" fmla="*/ 0 w 680"/>
                  <a:gd name="T5" fmla="*/ 1 h 169"/>
                  <a:gd name="T6" fmla="*/ 0 w 680"/>
                  <a:gd name="T7" fmla="*/ 1 h 169"/>
                  <a:gd name="T8" fmla="*/ 0 w 680"/>
                  <a:gd name="T9" fmla="*/ 1 h 169"/>
                  <a:gd name="T10" fmla="*/ 0 w 680"/>
                  <a:gd name="T11" fmla="*/ 1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80"/>
                  <a:gd name="T19" fmla="*/ 0 h 169"/>
                  <a:gd name="T20" fmla="*/ 680 w 680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80" h="169">
                    <a:moveTo>
                      <a:pt x="118" y="0"/>
                    </a:moveTo>
                    <a:cubicBezTo>
                      <a:pt x="108" y="2"/>
                      <a:pt x="65" y="3"/>
                      <a:pt x="60" y="13"/>
                    </a:cubicBezTo>
                    <a:cubicBezTo>
                      <a:pt x="55" y="23"/>
                      <a:pt x="0" y="47"/>
                      <a:pt x="88" y="60"/>
                    </a:cubicBezTo>
                    <a:cubicBezTo>
                      <a:pt x="176" y="73"/>
                      <a:pt x="500" y="75"/>
                      <a:pt x="590" y="90"/>
                    </a:cubicBezTo>
                    <a:cubicBezTo>
                      <a:pt x="680" y="105"/>
                      <a:pt x="632" y="135"/>
                      <a:pt x="627" y="148"/>
                    </a:cubicBezTo>
                    <a:cubicBezTo>
                      <a:pt x="622" y="161"/>
                      <a:pt x="572" y="165"/>
                      <a:pt x="558" y="169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89" name="Freeform 53"/>
              <p:cNvSpPr/>
              <p:nvPr/>
            </p:nvSpPr>
            <p:spPr bwMode="auto">
              <a:xfrm>
                <a:off x="3032" y="2754"/>
                <a:ext cx="354" cy="2"/>
              </a:xfrm>
              <a:custGeom>
                <a:avLst/>
                <a:gdLst>
                  <a:gd name="T0" fmla="*/ 0 w 354"/>
                  <a:gd name="T1" fmla="*/ 2 h 2"/>
                  <a:gd name="T2" fmla="*/ 354 w 354"/>
                  <a:gd name="T3" fmla="*/ 0 h 2"/>
                  <a:gd name="T4" fmla="*/ 0 60000 65536"/>
                  <a:gd name="T5" fmla="*/ 0 60000 65536"/>
                  <a:gd name="T6" fmla="*/ 0 w 354"/>
                  <a:gd name="T7" fmla="*/ 0 h 2"/>
                  <a:gd name="T8" fmla="*/ 354 w 354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54" h="2">
                    <a:moveTo>
                      <a:pt x="0" y="2"/>
                    </a:moveTo>
                    <a:lnTo>
                      <a:pt x="354" y="0"/>
                    </a:lnTo>
                  </a:path>
                </a:pathLst>
              </a:custGeom>
              <a:noFill/>
              <a:ln w="28575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90" name="Freeform 54"/>
              <p:cNvSpPr/>
              <p:nvPr/>
            </p:nvSpPr>
            <p:spPr bwMode="auto">
              <a:xfrm>
                <a:off x="3032" y="3177"/>
                <a:ext cx="130" cy="3"/>
              </a:xfrm>
              <a:custGeom>
                <a:avLst/>
                <a:gdLst>
                  <a:gd name="T0" fmla="*/ 0 w 130"/>
                  <a:gd name="T1" fmla="*/ 3 h 3"/>
                  <a:gd name="T2" fmla="*/ 130 w 130"/>
                  <a:gd name="T3" fmla="*/ 0 h 3"/>
                  <a:gd name="T4" fmla="*/ 0 60000 65536"/>
                  <a:gd name="T5" fmla="*/ 0 60000 65536"/>
                  <a:gd name="T6" fmla="*/ 0 w 130"/>
                  <a:gd name="T7" fmla="*/ 0 h 3"/>
                  <a:gd name="T8" fmla="*/ 130 w 13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30" h="3">
                    <a:moveTo>
                      <a:pt x="0" y="3"/>
                    </a:moveTo>
                    <a:lnTo>
                      <a:pt x="130" y="0"/>
                    </a:lnTo>
                  </a:path>
                </a:pathLst>
              </a:custGeom>
              <a:noFill/>
              <a:ln w="28575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91" name="Freeform 55"/>
              <p:cNvSpPr/>
              <p:nvPr/>
            </p:nvSpPr>
            <p:spPr bwMode="auto">
              <a:xfrm>
                <a:off x="3375" y="2753"/>
                <a:ext cx="44" cy="28"/>
              </a:xfrm>
              <a:custGeom>
                <a:avLst/>
                <a:gdLst>
                  <a:gd name="T0" fmla="*/ 0 w 90"/>
                  <a:gd name="T1" fmla="*/ 1 h 53"/>
                  <a:gd name="T2" fmla="*/ 0 w 90"/>
                  <a:gd name="T3" fmla="*/ 1 h 53"/>
                  <a:gd name="T4" fmla="*/ 0 w 90"/>
                  <a:gd name="T5" fmla="*/ 1 h 53"/>
                  <a:gd name="T6" fmla="*/ 0 w 90"/>
                  <a:gd name="T7" fmla="*/ 1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53"/>
                  <a:gd name="T14" fmla="*/ 90 w 90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53">
                    <a:moveTo>
                      <a:pt x="14" y="1"/>
                    </a:moveTo>
                    <a:cubicBezTo>
                      <a:pt x="44" y="0"/>
                      <a:pt x="74" y="0"/>
                      <a:pt x="82" y="7"/>
                    </a:cubicBezTo>
                    <a:cubicBezTo>
                      <a:pt x="90" y="14"/>
                      <a:pt x="74" y="37"/>
                      <a:pt x="60" y="45"/>
                    </a:cubicBezTo>
                    <a:cubicBezTo>
                      <a:pt x="46" y="53"/>
                      <a:pt x="23" y="53"/>
                      <a:pt x="0" y="53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92" name="Oval 56"/>
              <p:cNvSpPr>
                <a:spLocks noChangeArrowheads="1"/>
              </p:cNvSpPr>
              <p:nvPr/>
            </p:nvSpPr>
            <p:spPr bwMode="auto">
              <a:xfrm>
                <a:off x="2985" y="3159"/>
                <a:ext cx="39" cy="42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93" name="Oval 57"/>
              <p:cNvSpPr>
                <a:spLocks noChangeArrowheads="1"/>
              </p:cNvSpPr>
              <p:nvPr/>
            </p:nvSpPr>
            <p:spPr bwMode="auto">
              <a:xfrm>
                <a:off x="2985" y="2734"/>
                <a:ext cx="39" cy="42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62" name="Group 58"/>
            <p:cNvGrpSpPr/>
            <p:nvPr/>
          </p:nvGrpSpPr>
          <p:grpSpPr bwMode="auto">
            <a:xfrm>
              <a:off x="3600" y="2736"/>
              <a:ext cx="399" cy="432"/>
              <a:chOff x="3600" y="2736"/>
              <a:chExt cx="399" cy="432"/>
            </a:xfrm>
          </p:grpSpPr>
          <p:sp>
            <p:nvSpPr>
              <p:cNvPr id="73778" name="Freeform 59"/>
              <p:cNvSpPr/>
              <p:nvPr/>
            </p:nvSpPr>
            <p:spPr bwMode="auto">
              <a:xfrm>
                <a:off x="3699" y="2822"/>
                <a:ext cx="300" cy="88"/>
              </a:xfrm>
              <a:custGeom>
                <a:avLst/>
                <a:gdLst>
                  <a:gd name="T0" fmla="*/ 0 w 680"/>
                  <a:gd name="T1" fmla="*/ 0 h 169"/>
                  <a:gd name="T2" fmla="*/ 0 w 680"/>
                  <a:gd name="T3" fmla="*/ 1 h 169"/>
                  <a:gd name="T4" fmla="*/ 0 w 680"/>
                  <a:gd name="T5" fmla="*/ 1 h 169"/>
                  <a:gd name="T6" fmla="*/ 0 w 680"/>
                  <a:gd name="T7" fmla="*/ 1 h 169"/>
                  <a:gd name="T8" fmla="*/ 0 w 680"/>
                  <a:gd name="T9" fmla="*/ 1 h 169"/>
                  <a:gd name="T10" fmla="*/ 0 w 680"/>
                  <a:gd name="T11" fmla="*/ 1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80"/>
                  <a:gd name="T19" fmla="*/ 0 h 169"/>
                  <a:gd name="T20" fmla="*/ 680 w 680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80" h="169">
                    <a:moveTo>
                      <a:pt x="118" y="0"/>
                    </a:moveTo>
                    <a:cubicBezTo>
                      <a:pt x="108" y="2"/>
                      <a:pt x="65" y="3"/>
                      <a:pt x="60" y="13"/>
                    </a:cubicBezTo>
                    <a:cubicBezTo>
                      <a:pt x="55" y="23"/>
                      <a:pt x="0" y="47"/>
                      <a:pt x="88" y="60"/>
                    </a:cubicBezTo>
                    <a:cubicBezTo>
                      <a:pt x="176" y="73"/>
                      <a:pt x="500" y="75"/>
                      <a:pt x="590" y="90"/>
                    </a:cubicBezTo>
                    <a:cubicBezTo>
                      <a:pt x="680" y="105"/>
                      <a:pt x="632" y="135"/>
                      <a:pt x="627" y="148"/>
                    </a:cubicBezTo>
                    <a:cubicBezTo>
                      <a:pt x="622" y="161"/>
                      <a:pt x="572" y="165"/>
                      <a:pt x="558" y="169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79" name="Freeform 60"/>
              <p:cNvSpPr/>
              <p:nvPr/>
            </p:nvSpPr>
            <p:spPr bwMode="auto">
              <a:xfrm>
                <a:off x="3696" y="2938"/>
                <a:ext cx="299" cy="89"/>
              </a:xfrm>
              <a:custGeom>
                <a:avLst/>
                <a:gdLst>
                  <a:gd name="T0" fmla="*/ 0 w 680"/>
                  <a:gd name="T1" fmla="*/ 0 h 169"/>
                  <a:gd name="T2" fmla="*/ 0 w 680"/>
                  <a:gd name="T3" fmla="*/ 1 h 169"/>
                  <a:gd name="T4" fmla="*/ 0 w 680"/>
                  <a:gd name="T5" fmla="*/ 1 h 169"/>
                  <a:gd name="T6" fmla="*/ 0 w 680"/>
                  <a:gd name="T7" fmla="*/ 1 h 169"/>
                  <a:gd name="T8" fmla="*/ 0 w 680"/>
                  <a:gd name="T9" fmla="*/ 1 h 169"/>
                  <a:gd name="T10" fmla="*/ 0 w 680"/>
                  <a:gd name="T11" fmla="*/ 1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80"/>
                  <a:gd name="T19" fmla="*/ 0 h 169"/>
                  <a:gd name="T20" fmla="*/ 680 w 680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80" h="169">
                    <a:moveTo>
                      <a:pt x="118" y="0"/>
                    </a:moveTo>
                    <a:cubicBezTo>
                      <a:pt x="108" y="2"/>
                      <a:pt x="65" y="3"/>
                      <a:pt x="60" y="13"/>
                    </a:cubicBezTo>
                    <a:cubicBezTo>
                      <a:pt x="55" y="23"/>
                      <a:pt x="0" y="47"/>
                      <a:pt x="88" y="60"/>
                    </a:cubicBezTo>
                    <a:cubicBezTo>
                      <a:pt x="176" y="73"/>
                      <a:pt x="500" y="75"/>
                      <a:pt x="590" y="90"/>
                    </a:cubicBezTo>
                    <a:cubicBezTo>
                      <a:pt x="680" y="105"/>
                      <a:pt x="632" y="135"/>
                      <a:pt x="627" y="148"/>
                    </a:cubicBezTo>
                    <a:cubicBezTo>
                      <a:pt x="622" y="161"/>
                      <a:pt x="572" y="165"/>
                      <a:pt x="558" y="169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80" name="Freeform 61"/>
              <p:cNvSpPr/>
              <p:nvPr/>
            </p:nvSpPr>
            <p:spPr bwMode="auto">
              <a:xfrm>
                <a:off x="3699" y="3055"/>
                <a:ext cx="300" cy="88"/>
              </a:xfrm>
              <a:custGeom>
                <a:avLst/>
                <a:gdLst>
                  <a:gd name="T0" fmla="*/ 0 w 680"/>
                  <a:gd name="T1" fmla="*/ 0 h 169"/>
                  <a:gd name="T2" fmla="*/ 0 w 680"/>
                  <a:gd name="T3" fmla="*/ 1 h 169"/>
                  <a:gd name="T4" fmla="*/ 0 w 680"/>
                  <a:gd name="T5" fmla="*/ 1 h 169"/>
                  <a:gd name="T6" fmla="*/ 0 w 680"/>
                  <a:gd name="T7" fmla="*/ 1 h 169"/>
                  <a:gd name="T8" fmla="*/ 0 w 680"/>
                  <a:gd name="T9" fmla="*/ 1 h 169"/>
                  <a:gd name="T10" fmla="*/ 0 w 680"/>
                  <a:gd name="T11" fmla="*/ 1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80"/>
                  <a:gd name="T19" fmla="*/ 0 h 169"/>
                  <a:gd name="T20" fmla="*/ 680 w 680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80" h="169">
                    <a:moveTo>
                      <a:pt x="118" y="0"/>
                    </a:moveTo>
                    <a:cubicBezTo>
                      <a:pt x="108" y="2"/>
                      <a:pt x="65" y="3"/>
                      <a:pt x="60" y="13"/>
                    </a:cubicBezTo>
                    <a:cubicBezTo>
                      <a:pt x="55" y="23"/>
                      <a:pt x="0" y="47"/>
                      <a:pt x="88" y="60"/>
                    </a:cubicBezTo>
                    <a:cubicBezTo>
                      <a:pt x="176" y="73"/>
                      <a:pt x="500" y="75"/>
                      <a:pt x="590" y="90"/>
                    </a:cubicBezTo>
                    <a:cubicBezTo>
                      <a:pt x="680" y="105"/>
                      <a:pt x="632" y="135"/>
                      <a:pt x="627" y="148"/>
                    </a:cubicBezTo>
                    <a:cubicBezTo>
                      <a:pt x="622" y="161"/>
                      <a:pt x="572" y="165"/>
                      <a:pt x="558" y="169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81" name="Freeform 62"/>
              <p:cNvSpPr/>
              <p:nvPr/>
            </p:nvSpPr>
            <p:spPr bwMode="auto">
              <a:xfrm>
                <a:off x="3643" y="2756"/>
                <a:ext cx="320" cy="2"/>
              </a:xfrm>
              <a:custGeom>
                <a:avLst/>
                <a:gdLst>
                  <a:gd name="T0" fmla="*/ 0 w 354"/>
                  <a:gd name="T1" fmla="*/ 2 h 2"/>
                  <a:gd name="T2" fmla="*/ 105 w 354"/>
                  <a:gd name="T3" fmla="*/ 0 h 2"/>
                  <a:gd name="T4" fmla="*/ 0 60000 65536"/>
                  <a:gd name="T5" fmla="*/ 0 60000 65536"/>
                  <a:gd name="T6" fmla="*/ 0 w 354"/>
                  <a:gd name="T7" fmla="*/ 0 h 2"/>
                  <a:gd name="T8" fmla="*/ 354 w 354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54" h="2">
                    <a:moveTo>
                      <a:pt x="0" y="2"/>
                    </a:moveTo>
                    <a:lnTo>
                      <a:pt x="354" y="0"/>
                    </a:lnTo>
                  </a:path>
                </a:pathLst>
              </a:custGeom>
              <a:noFill/>
              <a:ln w="28575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82" name="Freeform 63"/>
              <p:cNvSpPr/>
              <p:nvPr/>
            </p:nvSpPr>
            <p:spPr bwMode="auto">
              <a:xfrm>
                <a:off x="3652" y="3156"/>
                <a:ext cx="96" cy="4"/>
              </a:xfrm>
              <a:custGeom>
                <a:avLst/>
                <a:gdLst>
                  <a:gd name="T0" fmla="*/ 0 w 96"/>
                  <a:gd name="T1" fmla="*/ 0 h 4"/>
                  <a:gd name="T2" fmla="*/ 96 w 96"/>
                  <a:gd name="T3" fmla="*/ 4 h 4"/>
                  <a:gd name="T4" fmla="*/ 0 60000 65536"/>
                  <a:gd name="T5" fmla="*/ 0 60000 65536"/>
                  <a:gd name="T6" fmla="*/ 0 w 96"/>
                  <a:gd name="T7" fmla="*/ 0 h 4"/>
                  <a:gd name="T8" fmla="*/ 96 w 96"/>
                  <a:gd name="T9" fmla="*/ 4 h 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6" h="4">
                    <a:moveTo>
                      <a:pt x="0" y="0"/>
                    </a:moveTo>
                    <a:lnTo>
                      <a:pt x="96" y="4"/>
                    </a:lnTo>
                  </a:path>
                </a:pathLst>
              </a:custGeom>
              <a:noFill/>
              <a:ln w="28575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83" name="Freeform 64"/>
              <p:cNvSpPr/>
              <p:nvPr/>
            </p:nvSpPr>
            <p:spPr bwMode="auto">
              <a:xfrm>
                <a:off x="3944" y="2755"/>
                <a:ext cx="40" cy="28"/>
              </a:xfrm>
              <a:custGeom>
                <a:avLst/>
                <a:gdLst>
                  <a:gd name="T0" fmla="*/ 0 w 90"/>
                  <a:gd name="T1" fmla="*/ 1 h 53"/>
                  <a:gd name="T2" fmla="*/ 0 w 90"/>
                  <a:gd name="T3" fmla="*/ 1 h 53"/>
                  <a:gd name="T4" fmla="*/ 0 w 90"/>
                  <a:gd name="T5" fmla="*/ 1 h 53"/>
                  <a:gd name="T6" fmla="*/ 0 w 90"/>
                  <a:gd name="T7" fmla="*/ 1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53"/>
                  <a:gd name="T14" fmla="*/ 90 w 90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53">
                    <a:moveTo>
                      <a:pt x="14" y="1"/>
                    </a:moveTo>
                    <a:cubicBezTo>
                      <a:pt x="44" y="0"/>
                      <a:pt x="74" y="0"/>
                      <a:pt x="82" y="7"/>
                    </a:cubicBezTo>
                    <a:cubicBezTo>
                      <a:pt x="90" y="14"/>
                      <a:pt x="74" y="37"/>
                      <a:pt x="60" y="45"/>
                    </a:cubicBezTo>
                    <a:cubicBezTo>
                      <a:pt x="46" y="53"/>
                      <a:pt x="23" y="53"/>
                      <a:pt x="0" y="53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84" name="Oval 65"/>
              <p:cNvSpPr>
                <a:spLocks noChangeArrowheads="1"/>
              </p:cNvSpPr>
              <p:nvPr/>
            </p:nvSpPr>
            <p:spPr bwMode="auto">
              <a:xfrm>
                <a:off x="3613" y="3126"/>
                <a:ext cx="35" cy="42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85" name="Oval 66"/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35" cy="42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63" name="Group 67"/>
            <p:cNvGrpSpPr/>
            <p:nvPr/>
          </p:nvGrpSpPr>
          <p:grpSpPr bwMode="auto">
            <a:xfrm>
              <a:off x="4272" y="2742"/>
              <a:ext cx="384" cy="426"/>
              <a:chOff x="4272" y="2742"/>
              <a:chExt cx="384" cy="426"/>
            </a:xfrm>
          </p:grpSpPr>
          <p:sp>
            <p:nvSpPr>
              <p:cNvPr id="73770" name="Freeform 68"/>
              <p:cNvSpPr/>
              <p:nvPr/>
            </p:nvSpPr>
            <p:spPr bwMode="auto">
              <a:xfrm flipH="1" flipV="1">
                <a:off x="4272" y="3016"/>
                <a:ext cx="317" cy="56"/>
              </a:xfrm>
              <a:custGeom>
                <a:avLst/>
                <a:gdLst>
                  <a:gd name="T0" fmla="*/ 0 w 680"/>
                  <a:gd name="T1" fmla="*/ 0 h 169"/>
                  <a:gd name="T2" fmla="*/ 0 w 680"/>
                  <a:gd name="T3" fmla="*/ 0 h 169"/>
                  <a:gd name="T4" fmla="*/ 0 w 680"/>
                  <a:gd name="T5" fmla="*/ 0 h 169"/>
                  <a:gd name="T6" fmla="*/ 0 w 680"/>
                  <a:gd name="T7" fmla="*/ 0 h 169"/>
                  <a:gd name="T8" fmla="*/ 0 w 680"/>
                  <a:gd name="T9" fmla="*/ 0 h 169"/>
                  <a:gd name="T10" fmla="*/ 0 w 680"/>
                  <a:gd name="T11" fmla="*/ 0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80"/>
                  <a:gd name="T19" fmla="*/ 0 h 169"/>
                  <a:gd name="T20" fmla="*/ 680 w 680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80" h="169">
                    <a:moveTo>
                      <a:pt x="118" y="0"/>
                    </a:moveTo>
                    <a:cubicBezTo>
                      <a:pt x="108" y="2"/>
                      <a:pt x="65" y="3"/>
                      <a:pt x="60" y="13"/>
                    </a:cubicBezTo>
                    <a:cubicBezTo>
                      <a:pt x="55" y="23"/>
                      <a:pt x="0" y="47"/>
                      <a:pt x="88" y="60"/>
                    </a:cubicBezTo>
                    <a:cubicBezTo>
                      <a:pt x="176" y="73"/>
                      <a:pt x="500" y="75"/>
                      <a:pt x="590" y="90"/>
                    </a:cubicBezTo>
                    <a:cubicBezTo>
                      <a:pt x="680" y="105"/>
                      <a:pt x="632" y="135"/>
                      <a:pt x="627" y="148"/>
                    </a:cubicBezTo>
                    <a:cubicBezTo>
                      <a:pt x="622" y="161"/>
                      <a:pt x="572" y="165"/>
                      <a:pt x="558" y="169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71" name="Freeform 69"/>
              <p:cNvSpPr/>
              <p:nvPr/>
            </p:nvSpPr>
            <p:spPr bwMode="auto">
              <a:xfrm flipH="1" flipV="1">
                <a:off x="4276" y="2925"/>
                <a:ext cx="317" cy="51"/>
              </a:xfrm>
              <a:custGeom>
                <a:avLst/>
                <a:gdLst>
                  <a:gd name="T0" fmla="*/ 0 w 680"/>
                  <a:gd name="T1" fmla="*/ 0 h 169"/>
                  <a:gd name="T2" fmla="*/ 0 w 680"/>
                  <a:gd name="T3" fmla="*/ 0 h 169"/>
                  <a:gd name="T4" fmla="*/ 0 w 680"/>
                  <a:gd name="T5" fmla="*/ 0 h 169"/>
                  <a:gd name="T6" fmla="*/ 0 w 680"/>
                  <a:gd name="T7" fmla="*/ 0 h 169"/>
                  <a:gd name="T8" fmla="*/ 0 w 680"/>
                  <a:gd name="T9" fmla="*/ 0 h 169"/>
                  <a:gd name="T10" fmla="*/ 0 w 680"/>
                  <a:gd name="T11" fmla="*/ 0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80"/>
                  <a:gd name="T19" fmla="*/ 0 h 169"/>
                  <a:gd name="T20" fmla="*/ 680 w 680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80" h="169">
                    <a:moveTo>
                      <a:pt x="118" y="0"/>
                    </a:moveTo>
                    <a:cubicBezTo>
                      <a:pt x="108" y="2"/>
                      <a:pt x="65" y="3"/>
                      <a:pt x="60" y="13"/>
                    </a:cubicBezTo>
                    <a:cubicBezTo>
                      <a:pt x="55" y="23"/>
                      <a:pt x="0" y="47"/>
                      <a:pt x="88" y="60"/>
                    </a:cubicBezTo>
                    <a:cubicBezTo>
                      <a:pt x="176" y="73"/>
                      <a:pt x="500" y="75"/>
                      <a:pt x="590" y="90"/>
                    </a:cubicBezTo>
                    <a:cubicBezTo>
                      <a:pt x="680" y="105"/>
                      <a:pt x="632" y="135"/>
                      <a:pt x="627" y="148"/>
                    </a:cubicBezTo>
                    <a:cubicBezTo>
                      <a:pt x="622" y="161"/>
                      <a:pt x="572" y="165"/>
                      <a:pt x="558" y="169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72" name="Freeform 70"/>
              <p:cNvSpPr/>
              <p:nvPr/>
            </p:nvSpPr>
            <p:spPr bwMode="auto">
              <a:xfrm flipH="1" flipV="1">
                <a:off x="4272" y="2784"/>
                <a:ext cx="317" cy="65"/>
              </a:xfrm>
              <a:custGeom>
                <a:avLst/>
                <a:gdLst>
                  <a:gd name="T0" fmla="*/ 0 w 680"/>
                  <a:gd name="T1" fmla="*/ 0 h 169"/>
                  <a:gd name="T2" fmla="*/ 0 w 680"/>
                  <a:gd name="T3" fmla="*/ 0 h 169"/>
                  <a:gd name="T4" fmla="*/ 0 w 680"/>
                  <a:gd name="T5" fmla="*/ 0 h 169"/>
                  <a:gd name="T6" fmla="*/ 0 w 680"/>
                  <a:gd name="T7" fmla="*/ 0 h 169"/>
                  <a:gd name="T8" fmla="*/ 0 w 680"/>
                  <a:gd name="T9" fmla="*/ 0 h 169"/>
                  <a:gd name="T10" fmla="*/ 0 w 680"/>
                  <a:gd name="T11" fmla="*/ 0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80"/>
                  <a:gd name="T19" fmla="*/ 0 h 169"/>
                  <a:gd name="T20" fmla="*/ 680 w 680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80" h="169">
                    <a:moveTo>
                      <a:pt x="118" y="0"/>
                    </a:moveTo>
                    <a:cubicBezTo>
                      <a:pt x="108" y="2"/>
                      <a:pt x="65" y="3"/>
                      <a:pt x="60" y="13"/>
                    </a:cubicBezTo>
                    <a:cubicBezTo>
                      <a:pt x="55" y="23"/>
                      <a:pt x="0" y="47"/>
                      <a:pt x="88" y="60"/>
                    </a:cubicBezTo>
                    <a:cubicBezTo>
                      <a:pt x="176" y="73"/>
                      <a:pt x="500" y="75"/>
                      <a:pt x="590" y="90"/>
                    </a:cubicBezTo>
                    <a:cubicBezTo>
                      <a:pt x="680" y="105"/>
                      <a:pt x="632" y="135"/>
                      <a:pt x="627" y="148"/>
                    </a:cubicBezTo>
                    <a:cubicBezTo>
                      <a:pt x="622" y="161"/>
                      <a:pt x="572" y="165"/>
                      <a:pt x="558" y="169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73" name="Freeform 71"/>
              <p:cNvSpPr/>
              <p:nvPr/>
            </p:nvSpPr>
            <p:spPr bwMode="auto">
              <a:xfrm flipH="1" flipV="1">
                <a:off x="4308" y="3146"/>
                <a:ext cx="320" cy="2"/>
              </a:xfrm>
              <a:custGeom>
                <a:avLst/>
                <a:gdLst>
                  <a:gd name="T0" fmla="*/ 0 w 354"/>
                  <a:gd name="T1" fmla="*/ 2 h 2"/>
                  <a:gd name="T2" fmla="*/ 105 w 354"/>
                  <a:gd name="T3" fmla="*/ 0 h 2"/>
                  <a:gd name="T4" fmla="*/ 0 60000 65536"/>
                  <a:gd name="T5" fmla="*/ 0 60000 65536"/>
                  <a:gd name="T6" fmla="*/ 0 w 354"/>
                  <a:gd name="T7" fmla="*/ 0 h 2"/>
                  <a:gd name="T8" fmla="*/ 354 w 354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54" h="2">
                    <a:moveTo>
                      <a:pt x="0" y="2"/>
                    </a:moveTo>
                    <a:lnTo>
                      <a:pt x="354" y="0"/>
                    </a:lnTo>
                  </a:path>
                </a:pathLst>
              </a:custGeom>
              <a:noFill/>
              <a:ln w="28575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74" name="Freeform 72"/>
              <p:cNvSpPr/>
              <p:nvPr/>
            </p:nvSpPr>
            <p:spPr bwMode="auto">
              <a:xfrm>
                <a:off x="4532" y="2764"/>
                <a:ext cx="88" cy="1"/>
              </a:xfrm>
              <a:custGeom>
                <a:avLst/>
                <a:gdLst>
                  <a:gd name="T0" fmla="*/ 88 w 88"/>
                  <a:gd name="T1" fmla="*/ 0 h 1"/>
                  <a:gd name="T2" fmla="*/ 0 w 88"/>
                  <a:gd name="T3" fmla="*/ 0 h 1"/>
                  <a:gd name="T4" fmla="*/ 0 60000 65536"/>
                  <a:gd name="T5" fmla="*/ 0 60000 65536"/>
                  <a:gd name="T6" fmla="*/ 0 w 88"/>
                  <a:gd name="T7" fmla="*/ 0 h 1"/>
                  <a:gd name="T8" fmla="*/ 88 w 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8" h="1">
                    <a:moveTo>
                      <a:pt x="88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75" name="Freeform 73"/>
              <p:cNvSpPr/>
              <p:nvPr/>
            </p:nvSpPr>
            <p:spPr bwMode="auto">
              <a:xfrm flipH="1" flipV="1">
                <a:off x="4287" y="3121"/>
                <a:ext cx="40" cy="28"/>
              </a:xfrm>
              <a:custGeom>
                <a:avLst/>
                <a:gdLst>
                  <a:gd name="T0" fmla="*/ 0 w 90"/>
                  <a:gd name="T1" fmla="*/ 1 h 53"/>
                  <a:gd name="T2" fmla="*/ 0 w 90"/>
                  <a:gd name="T3" fmla="*/ 1 h 53"/>
                  <a:gd name="T4" fmla="*/ 0 w 90"/>
                  <a:gd name="T5" fmla="*/ 1 h 53"/>
                  <a:gd name="T6" fmla="*/ 0 w 90"/>
                  <a:gd name="T7" fmla="*/ 1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53"/>
                  <a:gd name="T14" fmla="*/ 90 w 90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53">
                    <a:moveTo>
                      <a:pt x="14" y="1"/>
                    </a:moveTo>
                    <a:cubicBezTo>
                      <a:pt x="44" y="0"/>
                      <a:pt x="74" y="0"/>
                      <a:pt x="82" y="7"/>
                    </a:cubicBezTo>
                    <a:cubicBezTo>
                      <a:pt x="90" y="14"/>
                      <a:pt x="74" y="37"/>
                      <a:pt x="60" y="45"/>
                    </a:cubicBezTo>
                    <a:cubicBezTo>
                      <a:pt x="46" y="53"/>
                      <a:pt x="23" y="53"/>
                      <a:pt x="0" y="53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76" name="Oval 74"/>
              <p:cNvSpPr>
                <a:spLocks noChangeArrowheads="1"/>
              </p:cNvSpPr>
              <p:nvPr/>
            </p:nvSpPr>
            <p:spPr bwMode="auto">
              <a:xfrm flipH="1" flipV="1">
                <a:off x="4621" y="2742"/>
                <a:ext cx="35" cy="42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77" name="Oval 75"/>
              <p:cNvSpPr>
                <a:spLocks noChangeArrowheads="1"/>
              </p:cNvSpPr>
              <p:nvPr/>
            </p:nvSpPr>
            <p:spPr bwMode="auto">
              <a:xfrm flipH="1" flipV="1">
                <a:off x="4621" y="3126"/>
                <a:ext cx="35" cy="42"/>
              </a:xfrm>
              <a:prstGeom prst="ellips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3764" name="Text Box 76"/>
            <p:cNvSpPr txBox="1">
              <a:spLocks noChangeArrowheads="1"/>
            </p:cNvSpPr>
            <p:nvPr/>
          </p:nvSpPr>
          <p:spPr bwMode="auto">
            <a:xfrm>
              <a:off x="2784" y="2640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65" name="Text Box 77"/>
            <p:cNvSpPr txBox="1">
              <a:spLocks noChangeArrowheads="1"/>
            </p:cNvSpPr>
            <p:nvPr/>
          </p:nvSpPr>
          <p:spPr bwMode="auto">
            <a:xfrm>
              <a:off x="2784" y="306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1'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66" name="Text Box 78"/>
            <p:cNvSpPr txBox="1">
              <a:spLocks noChangeArrowheads="1"/>
            </p:cNvSpPr>
            <p:nvPr/>
          </p:nvSpPr>
          <p:spPr bwMode="auto">
            <a:xfrm>
              <a:off x="3456" y="2640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67" name="Text Box 79"/>
            <p:cNvSpPr txBox="1">
              <a:spLocks noChangeArrowheads="1"/>
            </p:cNvSpPr>
            <p:nvPr/>
          </p:nvSpPr>
          <p:spPr bwMode="auto">
            <a:xfrm>
              <a:off x="3456" y="3014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2'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68" name="Text Box 80"/>
            <p:cNvSpPr txBox="1">
              <a:spLocks noChangeArrowheads="1"/>
            </p:cNvSpPr>
            <p:nvPr/>
          </p:nvSpPr>
          <p:spPr bwMode="auto">
            <a:xfrm>
              <a:off x="4656" y="3014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3'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69" name="Text Box 81"/>
            <p:cNvSpPr txBox="1">
              <a:spLocks noChangeArrowheads="1"/>
            </p:cNvSpPr>
            <p:nvPr/>
          </p:nvSpPr>
          <p:spPr bwMode="auto">
            <a:xfrm>
              <a:off x="4656" y="2640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3874" name="Text Box 82"/>
          <p:cNvSpPr txBox="1">
            <a:spLocks noChangeArrowheads="1"/>
          </p:cNvSpPr>
          <p:nvPr/>
        </p:nvSpPr>
        <p:spPr bwMode="auto">
          <a:xfrm>
            <a:off x="1173163" y="5260975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kumimoji="1" lang="en-US" altLang="zh-CN" sz="24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75" name="Text Box 83"/>
          <p:cNvSpPr txBox="1">
            <a:spLocks noChangeArrowheads="1"/>
          </p:cNvSpPr>
          <p:nvPr/>
        </p:nvSpPr>
        <p:spPr bwMode="auto">
          <a:xfrm>
            <a:off x="2108200" y="59086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kumimoji="1" lang="en-US" altLang="zh-CN" sz="24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76" name="Text Box 84"/>
          <p:cNvSpPr txBox="1">
            <a:spLocks noChangeArrowheads="1"/>
          </p:cNvSpPr>
          <p:nvPr/>
        </p:nvSpPr>
        <p:spPr bwMode="auto">
          <a:xfrm>
            <a:off x="3692525" y="5908675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endParaRPr kumimoji="1" lang="en-US" altLang="zh-CN" sz="20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77" name="Text Box 85"/>
          <p:cNvSpPr txBox="1">
            <a:spLocks noChangeArrowheads="1"/>
          </p:cNvSpPr>
          <p:nvPr/>
        </p:nvSpPr>
        <p:spPr bwMode="auto">
          <a:xfrm>
            <a:off x="1028700" y="5260975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endParaRPr kumimoji="1" lang="en-US" altLang="zh-CN" sz="20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78" name="Text Box 86"/>
          <p:cNvSpPr txBox="1">
            <a:spLocks noChangeArrowheads="1"/>
          </p:cNvSpPr>
          <p:nvPr/>
        </p:nvSpPr>
        <p:spPr bwMode="auto">
          <a:xfrm>
            <a:off x="2036763" y="5260975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endParaRPr kumimoji="1" lang="en-US" altLang="zh-CN" sz="1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79" name="Text Box 87"/>
          <p:cNvSpPr txBox="1">
            <a:spLocks noChangeArrowheads="1"/>
          </p:cNvSpPr>
          <p:nvPr/>
        </p:nvSpPr>
        <p:spPr bwMode="auto">
          <a:xfrm>
            <a:off x="3621088" y="62690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endParaRPr kumimoji="1"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80" name="Text Box 88"/>
          <p:cNvSpPr txBox="1">
            <a:spLocks noChangeArrowheads="1"/>
          </p:cNvSpPr>
          <p:nvPr/>
        </p:nvSpPr>
        <p:spPr bwMode="auto">
          <a:xfrm>
            <a:off x="884238" y="2524125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kumimoji="1" lang="zh-CN" altLang="en-US" sz="32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" name="Group 89"/>
          <p:cNvGrpSpPr/>
          <p:nvPr/>
        </p:nvGrpSpPr>
        <p:grpSpPr bwMode="auto">
          <a:xfrm>
            <a:off x="2613025" y="5405438"/>
            <a:ext cx="827088" cy="1084262"/>
            <a:chOff x="4807" y="3456"/>
            <a:chExt cx="521" cy="683"/>
          </a:xfrm>
        </p:grpSpPr>
        <p:sp>
          <p:nvSpPr>
            <p:cNvPr id="73756" name="AutoShape 90"/>
            <p:cNvSpPr>
              <a:spLocks noChangeArrowheads="1"/>
            </p:cNvSpPr>
            <p:nvPr/>
          </p:nvSpPr>
          <p:spPr bwMode="auto">
            <a:xfrm>
              <a:off x="4807" y="3456"/>
              <a:ext cx="521" cy="683"/>
            </a:xfrm>
            <a:prstGeom prst="flowChartAlternateProcess">
              <a:avLst/>
            </a:prstGeom>
            <a:noFill/>
            <a:ln w="28575">
              <a:solidFill>
                <a:srgbClr val="FF3300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3757" name="Line 91"/>
            <p:cNvSpPr>
              <a:spLocks noChangeShapeType="1"/>
            </p:cNvSpPr>
            <p:nvPr/>
          </p:nvSpPr>
          <p:spPr bwMode="auto">
            <a:xfrm>
              <a:off x="4992" y="3456"/>
              <a:ext cx="1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73749" name="Picture 2" descr="AAAZHZN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23" y="2244532"/>
            <a:ext cx="3836987" cy="347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1" name="Text Box 9"/>
          <p:cNvSpPr txBox="1">
            <a:spLocks noChangeArrowheads="1"/>
          </p:cNvSpPr>
          <p:nvPr/>
        </p:nvSpPr>
        <p:spPr bwMode="auto">
          <a:xfrm>
            <a:off x="1272117" y="4257674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" name="Text Box 9"/>
          <p:cNvSpPr txBox="1">
            <a:spLocks noChangeArrowheads="1"/>
          </p:cNvSpPr>
          <p:nvPr/>
        </p:nvSpPr>
        <p:spPr bwMode="auto">
          <a:xfrm>
            <a:off x="3323050" y="4308474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Text Box 25"/>
          <p:cNvSpPr txBox="1">
            <a:spLocks noChangeArrowheads="1"/>
          </p:cNvSpPr>
          <p:nvPr/>
        </p:nvSpPr>
        <p:spPr bwMode="auto">
          <a:xfrm>
            <a:off x="4977208" y="5908675"/>
            <a:ext cx="39330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342900" indent="-342900" eaLnBrk="1" hangingPunct="1">
              <a:buAutoNum type="arabicPeriod"/>
            </a:pPr>
            <a:r>
              <a:rPr kumimoji="1" lang="zh-CN" altLang="en-US" sz="1800" dirty="0">
                <a:latin typeface="Times New Roman" panose="02020603050405020304" pitchFamily="18" charset="0"/>
              </a:rPr>
              <a:t>线圈的同名端必须</a:t>
            </a:r>
            <a:r>
              <a:rPr kumimoji="1"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两两确定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；</a:t>
            </a:r>
            <a:endParaRPr kumimoji="1" lang="en-US" altLang="zh-CN" sz="1800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buAutoNum type="arabicPeriod"/>
            </a:pPr>
            <a:r>
              <a:rPr kumimoji="1" lang="zh-CN" altLang="en-US" sz="1800" dirty="0">
                <a:latin typeface="Times New Roman" panose="02020603050405020304" pitchFamily="18" charset="0"/>
              </a:rPr>
              <a:t>同名端</a:t>
            </a:r>
            <a:r>
              <a:rPr kumimoji="1"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无传递性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和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3’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和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3’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是同名端，但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和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非同名端</a:t>
            </a:r>
            <a:endParaRPr kumimoji="1" lang="zh-CN" altLang="en-US" sz="1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"/>
          <p:cNvGrpSpPr/>
          <p:nvPr/>
        </p:nvGrpSpPr>
        <p:grpSpPr bwMode="auto">
          <a:xfrm>
            <a:off x="5905500" y="3129658"/>
            <a:ext cx="1822450" cy="1239837"/>
            <a:chOff x="793" y="2205"/>
            <a:chExt cx="1148" cy="781"/>
          </a:xfrm>
        </p:grpSpPr>
        <p:sp>
          <p:nvSpPr>
            <p:cNvPr id="74814" name="Freeform 97"/>
            <p:cNvSpPr/>
            <p:nvPr/>
          </p:nvSpPr>
          <p:spPr bwMode="auto">
            <a:xfrm>
              <a:off x="793" y="2341"/>
              <a:ext cx="816" cy="46"/>
            </a:xfrm>
            <a:custGeom>
              <a:avLst/>
              <a:gdLst>
                <a:gd name="T0" fmla="*/ 0 w 510"/>
                <a:gd name="T1" fmla="*/ 0 h 1"/>
                <a:gd name="T2" fmla="*/ 143613 w 510"/>
                <a:gd name="T3" fmla="*/ 0 h 1"/>
                <a:gd name="T4" fmla="*/ 0 60000 65536"/>
                <a:gd name="T5" fmla="*/ 0 60000 65536"/>
                <a:gd name="T6" fmla="*/ 0 w 510"/>
                <a:gd name="T7" fmla="*/ 0 h 1"/>
                <a:gd name="T8" fmla="*/ 510 w 51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1">
                  <a:moveTo>
                    <a:pt x="0" y="0"/>
                  </a:moveTo>
                  <a:lnTo>
                    <a:pt x="510" y="0"/>
                  </a:lnTo>
                </a:path>
              </a:pathLst>
            </a:custGeom>
            <a:noFill/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815" name="Freeform 98"/>
            <p:cNvSpPr/>
            <p:nvPr/>
          </p:nvSpPr>
          <p:spPr bwMode="auto">
            <a:xfrm flipV="1">
              <a:off x="793" y="2840"/>
              <a:ext cx="834" cy="46"/>
            </a:xfrm>
            <a:custGeom>
              <a:avLst/>
              <a:gdLst>
                <a:gd name="T0" fmla="*/ 0 w 516"/>
                <a:gd name="T1" fmla="*/ 0 h 1"/>
                <a:gd name="T2" fmla="*/ 164033 w 516"/>
                <a:gd name="T3" fmla="*/ 0 h 1"/>
                <a:gd name="T4" fmla="*/ 0 60000 65536"/>
                <a:gd name="T5" fmla="*/ 0 60000 65536"/>
                <a:gd name="T6" fmla="*/ 0 w 516"/>
                <a:gd name="T7" fmla="*/ 0 h 1"/>
                <a:gd name="T8" fmla="*/ 516 w 5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6" h="1">
                  <a:moveTo>
                    <a:pt x="0" y="0"/>
                  </a:moveTo>
                  <a:lnTo>
                    <a:pt x="516" y="0"/>
                  </a:lnTo>
                </a:path>
              </a:pathLst>
            </a:custGeom>
            <a:noFill/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816" name="Text Box 99"/>
            <p:cNvSpPr txBox="1">
              <a:spLocks noChangeArrowheads="1"/>
            </p:cNvSpPr>
            <p:nvPr/>
          </p:nvSpPr>
          <p:spPr bwMode="auto">
            <a:xfrm>
              <a:off x="1701" y="2205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817" name="Text Box 100"/>
            <p:cNvSpPr txBox="1">
              <a:spLocks noChangeArrowheads="1"/>
            </p:cNvSpPr>
            <p:nvPr/>
          </p:nvSpPr>
          <p:spPr bwMode="auto">
            <a:xfrm>
              <a:off x="1701" y="2659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818" name="Line 101"/>
            <p:cNvSpPr>
              <a:spLocks noChangeShapeType="1"/>
            </p:cNvSpPr>
            <p:nvPr/>
          </p:nvSpPr>
          <p:spPr bwMode="auto">
            <a:xfrm>
              <a:off x="1610" y="2341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9" name="Oval 102" descr="羊皮纸"/>
            <p:cNvSpPr>
              <a:spLocks noChangeArrowheads="1"/>
            </p:cNvSpPr>
            <p:nvPr/>
          </p:nvSpPr>
          <p:spPr bwMode="auto">
            <a:xfrm>
              <a:off x="1429" y="2432"/>
              <a:ext cx="317" cy="317"/>
            </a:xfrm>
            <a:prstGeom prst="ellipse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400" b="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endPara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64356" y="1900140"/>
            <a:ext cx="3598863" cy="519113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>
                <a:solidFill>
                  <a:srgbClr val="FFFFFF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rgbClr val="FFFFFF"/>
                </a:solidFill>
                <a:latin typeface="楷体_GB2312" pitchFamily="49" charset="-122"/>
              </a:rPr>
              <a:t>同名端的实验测定：</a:t>
            </a:r>
            <a:endParaRPr kumimoji="1" lang="zh-CN" altLang="en-US">
              <a:solidFill>
                <a:srgbClr val="FFFFFF"/>
              </a:solidFill>
              <a:latin typeface="楷体_GB2312" pitchFamily="49" charset="-122"/>
            </a:endParaRPr>
          </a:p>
        </p:txBody>
      </p:sp>
      <p:grpSp>
        <p:nvGrpSpPr>
          <p:cNvPr id="3" name="Group 5"/>
          <p:cNvGrpSpPr/>
          <p:nvPr/>
        </p:nvGrpSpPr>
        <p:grpSpPr bwMode="auto">
          <a:xfrm>
            <a:off x="3451225" y="2852640"/>
            <a:ext cx="2438400" cy="1798637"/>
            <a:chOff x="1296" y="528"/>
            <a:chExt cx="1536" cy="1133"/>
          </a:xfrm>
        </p:grpSpPr>
        <p:sp>
          <p:nvSpPr>
            <p:cNvPr id="74789" name="Rectangle 6"/>
            <p:cNvSpPr>
              <a:spLocks noChangeArrowheads="1"/>
            </p:cNvSpPr>
            <p:nvPr/>
          </p:nvSpPr>
          <p:spPr bwMode="auto">
            <a:xfrm>
              <a:off x="1663" y="672"/>
              <a:ext cx="785" cy="918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4790" name="Rectangle 7"/>
            <p:cNvSpPr>
              <a:spLocks noChangeArrowheads="1"/>
            </p:cNvSpPr>
            <p:nvPr/>
          </p:nvSpPr>
          <p:spPr bwMode="auto">
            <a:xfrm>
              <a:off x="1824" y="835"/>
              <a:ext cx="432" cy="580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pSp>
          <p:nvGrpSpPr>
            <p:cNvPr id="74791" name="Group 8"/>
            <p:cNvGrpSpPr/>
            <p:nvPr/>
          </p:nvGrpSpPr>
          <p:grpSpPr bwMode="auto">
            <a:xfrm>
              <a:off x="1438" y="884"/>
              <a:ext cx="423" cy="450"/>
              <a:chOff x="862" y="2612"/>
              <a:chExt cx="423" cy="450"/>
            </a:xfrm>
          </p:grpSpPr>
          <p:sp>
            <p:nvSpPr>
              <p:cNvPr id="74806" name="Freeform 9"/>
              <p:cNvSpPr/>
              <p:nvPr/>
            </p:nvSpPr>
            <p:spPr bwMode="auto">
              <a:xfrm>
                <a:off x="892" y="2626"/>
                <a:ext cx="348" cy="1"/>
              </a:xfrm>
              <a:custGeom>
                <a:avLst/>
                <a:gdLst>
                  <a:gd name="T0" fmla="*/ 0 w 739"/>
                  <a:gd name="T1" fmla="*/ 0 h 1"/>
                  <a:gd name="T2" fmla="*/ 0 w 739"/>
                  <a:gd name="T3" fmla="*/ 0 h 1"/>
                  <a:gd name="T4" fmla="*/ 0 60000 65536"/>
                  <a:gd name="T5" fmla="*/ 0 60000 65536"/>
                  <a:gd name="T6" fmla="*/ 0 w 739"/>
                  <a:gd name="T7" fmla="*/ 0 h 1"/>
                  <a:gd name="T8" fmla="*/ 739 w 739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39" h="1">
                    <a:moveTo>
                      <a:pt x="0" y="0"/>
                    </a:moveTo>
                    <a:lnTo>
                      <a:pt x="739" y="0"/>
                    </a:lnTo>
                  </a:path>
                </a:pathLst>
              </a:custGeom>
              <a:noFill/>
              <a:ln w="28575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07" name="Line 10"/>
              <p:cNvSpPr>
                <a:spLocks noChangeShapeType="1"/>
              </p:cNvSpPr>
              <p:nvPr/>
            </p:nvSpPr>
            <p:spPr bwMode="auto">
              <a:xfrm>
                <a:off x="888" y="3036"/>
                <a:ext cx="204" cy="3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08" name="Freeform 11"/>
              <p:cNvSpPr/>
              <p:nvPr/>
            </p:nvSpPr>
            <p:spPr bwMode="auto">
              <a:xfrm>
                <a:off x="1239" y="2624"/>
                <a:ext cx="45" cy="36"/>
              </a:xfrm>
              <a:custGeom>
                <a:avLst/>
                <a:gdLst>
                  <a:gd name="T0" fmla="*/ 0 w 95"/>
                  <a:gd name="T1" fmla="*/ 0 h 60"/>
                  <a:gd name="T2" fmla="*/ 0 w 95"/>
                  <a:gd name="T3" fmla="*/ 1 h 60"/>
                  <a:gd name="T4" fmla="*/ 0 w 95"/>
                  <a:gd name="T5" fmla="*/ 1 h 60"/>
                  <a:gd name="T6" fmla="*/ 0 60000 65536"/>
                  <a:gd name="T7" fmla="*/ 0 60000 65536"/>
                  <a:gd name="T8" fmla="*/ 0 60000 65536"/>
                  <a:gd name="T9" fmla="*/ 0 w 95"/>
                  <a:gd name="T10" fmla="*/ 0 h 60"/>
                  <a:gd name="T11" fmla="*/ 95 w 95"/>
                  <a:gd name="T12" fmla="*/ 60 h 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5" h="60">
                    <a:moveTo>
                      <a:pt x="0" y="0"/>
                    </a:moveTo>
                    <a:cubicBezTo>
                      <a:pt x="15" y="3"/>
                      <a:pt x="85" y="8"/>
                      <a:pt x="90" y="18"/>
                    </a:cubicBezTo>
                    <a:cubicBezTo>
                      <a:pt x="95" y="28"/>
                      <a:pt x="42" y="51"/>
                      <a:pt x="30" y="60"/>
                    </a:cubicBezTo>
                  </a:path>
                </a:pathLst>
              </a:custGeom>
              <a:noFill/>
              <a:ln w="28575" cap="flat" cmpd="sng">
                <a:solidFill>
                  <a:srgbClr val="FFCC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09" name="Freeform 12"/>
              <p:cNvSpPr/>
              <p:nvPr/>
            </p:nvSpPr>
            <p:spPr bwMode="auto">
              <a:xfrm>
                <a:off x="1061" y="2697"/>
                <a:ext cx="223" cy="75"/>
              </a:xfrm>
              <a:custGeom>
                <a:avLst/>
                <a:gdLst>
                  <a:gd name="T0" fmla="*/ 0 w 474"/>
                  <a:gd name="T1" fmla="*/ 0 h 126"/>
                  <a:gd name="T2" fmla="*/ 0 w 474"/>
                  <a:gd name="T3" fmla="*/ 1 h 126"/>
                  <a:gd name="T4" fmla="*/ 0 w 474"/>
                  <a:gd name="T5" fmla="*/ 1 h 126"/>
                  <a:gd name="T6" fmla="*/ 0 w 474"/>
                  <a:gd name="T7" fmla="*/ 1 h 126"/>
                  <a:gd name="T8" fmla="*/ 0 w 474"/>
                  <a:gd name="T9" fmla="*/ 1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4"/>
                  <a:gd name="T16" fmla="*/ 0 h 126"/>
                  <a:gd name="T17" fmla="*/ 474 w 474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4" h="126">
                    <a:moveTo>
                      <a:pt x="62" y="0"/>
                    </a:moveTo>
                    <a:cubicBezTo>
                      <a:pt x="34" y="2"/>
                      <a:pt x="0" y="5"/>
                      <a:pt x="2" y="14"/>
                    </a:cubicBezTo>
                    <a:cubicBezTo>
                      <a:pt x="4" y="23"/>
                      <a:pt x="4" y="46"/>
                      <a:pt x="73" y="57"/>
                    </a:cubicBezTo>
                    <a:cubicBezTo>
                      <a:pt x="142" y="68"/>
                      <a:pt x="358" y="71"/>
                      <a:pt x="416" y="82"/>
                    </a:cubicBezTo>
                    <a:cubicBezTo>
                      <a:pt x="474" y="93"/>
                      <a:pt x="451" y="109"/>
                      <a:pt x="422" y="126"/>
                    </a:cubicBezTo>
                  </a:path>
                </a:pathLst>
              </a:custGeom>
              <a:noFill/>
              <a:ln w="28575" cap="flat" cmpd="sng">
                <a:solidFill>
                  <a:srgbClr val="FFCC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10" name="Freeform 13"/>
              <p:cNvSpPr/>
              <p:nvPr/>
            </p:nvSpPr>
            <p:spPr bwMode="auto">
              <a:xfrm>
                <a:off x="1061" y="2801"/>
                <a:ext cx="223" cy="75"/>
              </a:xfrm>
              <a:custGeom>
                <a:avLst/>
                <a:gdLst>
                  <a:gd name="T0" fmla="*/ 0 w 474"/>
                  <a:gd name="T1" fmla="*/ 0 h 126"/>
                  <a:gd name="T2" fmla="*/ 0 w 474"/>
                  <a:gd name="T3" fmla="*/ 1 h 126"/>
                  <a:gd name="T4" fmla="*/ 0 w 474"/>
                  <a:gd name="T5" fmla="*/ 1 h 126"/>
                  <a:gd name="T6" fmla="*/ 0 w 474"/>
                  <a:gd name="T7" fmla="*/ 1 h 126"/>
                  <a:gd name="T8" fmla="*/ 0 w 474"/>
                  <a:gd name="T9" fmla="*/ 1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4"/>
                  <a:gd name="T16" fmla="*/ 0 h 126"/>
                  <a:gd name="T17" fmla="*/ 474 w 474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4" h="126">
                    <a:moveTo>
                      <a:pt x="61" y="0"/>
                    </a:moveTo>
                    <a:cubicBezTo>
                      <a:pt x="33" y="2"/>
                      <a:pt x="0" y="5"/>
                      <a:pt x="1" y="14"/>
                    </a:cubicBezTo>
                    <a:cubicBezTo>
                      <a:pt x="2" y="23"/>
                      <a:pt x="0" y="46"/>
                      <a:pt x="69" y="57"/>
                    </a:cubicBezTo>
                    <a:cubicBezTo>
                      <a:pt x="138" y="68"/>
                      <a:pt x="356" y="71"/>
                      <a:pt x="415" y="82"/>
                    </a:cubicBezTo>
                    <a:cubicBezTo>
                      <a:pt x="474" y="93"/>
                      <a:pt x="450" y="109"/>
                      <a:pt x="421" y="126"/>
                    </a:cubicBezTo>
                  </a:path>
                </a:pathLst>
              </a:custGeom>
              <a:noFill/>
              <a:ln w="28575" cap="flat" cmpd="sng">
                <a:solidFill>
                  <a:srgbClr val="FFCC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11" name="Freeform 14"/>
              <p:cNvSpPr/>
              <p:nvPr/>
            </p:nvSpPr>
            <p:spPr bwMode="auto">
              <a:xfrm>
                <a:off x="1055" y="2913"/>
                <a:ext cx="230" cy="86"/>
              </a:xfrm>
              <a:custGeom>
                <a:avLst/>
                <a:gdLst>
                  <a:gd name="T0" fmla="*/ 0 w 487"/>
                  <a:gd name="T1" fmla="*/ 0 h 144"/>
                  <a:gd name="T2" fmla="*/ 0 w 487"/>
                  <a:gd name="T3" fmla="*/ 1 h 144"/>
                  <a:gd name="T4" fmla="*/ 0 w 487"/>
                  <a:gd name="T5" fmla="*/ 1 h 144"/>
                  <a:gd name="T6" fmla="*/ 0 w 487"/>
                  <a:gd name="T7" fmla="*/ 1 h 144"/>
                  <a:gd name="T8" fmla="*/ 0 w 487"/>
                  <a:gd name="T9" fmla="*/ 1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7"/>
                  <a:gd name="T16" fmla="*/ 0 h 144"/>
                  <a:gd name="T17" fmla="*/ 487 w 487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7" h="144">
                    <a:moveTo>
                      <a:pt x="51" y="0"/>
                    </a:moveTo>
                    <a:cubicBezTo>
                      <a:pt x="45" y="3"/>
                      <a:pt x="9" y="12"/>
                      <a:pt x="12" y="21"/>
                    </a:cubicBezTo>
                    <a:cubicBezTo>
                      <a:pt x="15" y="30"/>
                      <a:pt x="0" y="44"/>
                      <a:pt x="69" y="54"/>
                    </a:cubicBezTo>
                    <a:cubicBezTo>
                      <a:pt x="138" y="64"/>
                      <a:pt x="367" y="66"/>
                      <a:pt x="427" y="81"/>
                    </a:cubicBezTo>
                    <a:cubicBezTo>
                      <a:pt x="487" y="96"/>
                      <a:pt x="429" y="131"/>
                      <a:pt x="429" y="144"/>
                    </a:cubicBezTo>
                  </a:path>
                </a:pathLst>
              </a:custGeom>
              <a:noFill/>
              <a:ln w="28575" cap="flat" cmpd="sng">
                <a:solidFill>
                  <a:srgbClr val="FFCC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12" name="Oval 15"/>
              <p:cNvSpPr>
                <a:spLocks noChangeArrowheads="1"/>
              </p:cNvSpPr>
              <p:nvPr/>
            </p:nvSpPr>
            <p:spPr bwMode="auto">
              <a:xfrm>
                <a:off x="862" y="2612"/>
                <a:ext cx="29" cy="40"/>
              </a:xfrm>
              <a:prstGeom prst="ellips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813" name="Oval 16"/>
              <p:cNvSpPr>
                <a:spLocks noChangeArrowheads="1"/>
              </p:cNvSpPr>
              <p:nvPr/>
            </p:nvSpPr>
            <p:spPr bwMode="auto">
              <a:xfrm>
                <a:off x="866" y="3022"/>
                <a:ext cx="28" cy="40"/>
              </a:xfrm>
              <a:prstGeom prst="ellips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4792" name="Line 17"/>
            <p:cNvSpPr>
              <a:spLocks noChangeShapeType="1"/>
            </p:cNvSpPr>
            <p:nvPr/>
          </p:nvSpPr>
          <p:spPr bwMode="auto">
            <a:xfrm>
              <a:off x="1465" y="816"/>
              <a:ext cx="16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3" name="Text Box 18"/>
            <p:cNvSpPr txBox="1">
              <a:spLocks noChangeArrowheads="1"/>
            </p:cNvSpPr>
            <p:nvPr/>
          </p:nvSpPr>
          <p:spPr bwMode="auto">
            <a:xfrm>
              <a:off x="1472" y="528"/>
              <a:ext cx="30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just"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94" name="Freeform 19"/>
            <p:cNvSpPr/>
            <p:nvPr/>
          </p:nvSpPr>
          <p:spPr bwMode="auto">
            <a:xfrm flipH="1">
              <a:off x="2264" y="925"/>
              <a:ext cx="376" cy="47"/>
            </a:xfrm>
            <a:custGeom>
              <a:avLst/>
              <a:gdLst>
                <a:gd name="T0" fmla="*/ 0 w 739"/>
                <a:gd name="T1" fmla="*/ 0 h 1"/>
                <a:gd name="T2" fmla="*/ 1 w 739"/>
                <a:gd name="T3" fmla="*/ 0 h 1"/>
                <a:gd name="T4" fmla="*/ 0 60000 65536"/>
                <a:gd name="T5" fmla="*/ 0 60000 65536"/>
                <a:gd name="T6" fmla="*/ 0 w 739"/>
                <a:gd name="T7" fmla="*/ 0 h 1"/>
                <a:gd name="T8" fmla="*/ 739 w 73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9" h="1">
                  <a:moveTo>
                    <a:pt x="0" y="0"/>
                  </a:moveTo>
                  <a:lnTo>
                    <a:pt x="739" y="0"/>
                  </a:lnTo>
                </a:path>
              </a:pathLst>
            </a:custGeom>
            <a:noFill/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5" name="Freeform 20"/>
            <p:cNvSpPr/>
            <p:nvPr/>
          </p:nvSpPr>
          <p:spPr bwMode="auto">
            <a:xfrm>
              <a:off x="2450" y="1320"/>
              <a:ext cx="214" cy="2"/>
            </a:xfrm>
            <a:custGeom>
              <a:avLst/>
              <a:gdLst>
                <a:gd name="T0" fmla="*/ 214 w 214"/>
                <a:gd name="T1" fmla="*/ 0 h 2"/>
                <a:gd name="T2" fmla="*/ 0 w 214"/>
                <a:gd name="T3" fmla="*/ 2 h 2"/>
                <a:gd name="T4" fmla="*/ 0 60000 65536"/>
                <a:gd name="T5" fmla="*/ 0 60000 65536"/>
                <a:gd name="T6" fmla="*/ 0 w 214"/>
                <a:gd name="T7" fmla="*/ 0 h 2"/>
                <a:gd name="T8" fmla="*/ 214 w 21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4" h="2">
                  <a:moveTo>
                    <a:pt x="214" y="0"/>
                  </a:moveTo>
                  <a:lnTo>
                    <a:pt x="0" y="2"/>
                  </a:lnTo>
                </a:path>
              </a:pathLst>
            </a:custGeom>
            <a:noFill/>
            <a:ln w="28575" cmpd="sng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6" name="Freeform 21"/>
            <p:cNvSpPr/>
            <p:nvPr/>
          </p:nvSpPr>
          <p:spPr bwMode="auto">
            <a:xfrm flipH="1">
              <a:off x="2209" y="924"/>
              <a:ext cx="56" cy="34"/>
            </a:xfrm>
            <a:custGeom>
              <a:avLst/>
              <a:gdLst>
                <a:gd name="T0" fmla="*/ 0 w 95"/>
                <a:gd name="T1" fmla="*/ 0 h 60"/>
                <a:gd name="T2" fmla="*/ 1 w 95"/>
                <a:gd name="T3" fmla="*/ 1 h 60"/>
                <a:gd name="T4" fmla="*/ 1 w 95"/>
                <a:gd name="T5" fmla="*/ 1 h 60"/>
                <a:gd name="T6" fmla="*/ 0 60000 65536"/>
                <a:gd name="T7" fmla="*/ 0 60000 65536"/>
                <a:gd name="T8" fmla="*/ 0 60000 65536"/>
                <a:gd name="T9" fmla="*/ 0 w 95"/>
                <a:gd name="T10" fmla="*/ 0 h 60"/>
                <a:gd name="T11" fmla="*/ 95 w 95"/>
                <a:gd name="T12" fmla="*/ 60 h 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5" h="60">
                  <a:moveTo>
                    <a:pt x="0" y="0"/>
                  </a:moveTo>
                  <a:cubicBezTo>
                    <a:pt x="15" y="3"/>
                    <a:pt x="85" y="8"/>
                    <a:pt x="90" y="18"/>
                  </a:cubicBezTo>
                  <a:cubicBezTo>
                    <a:pt x="95" y="28"/>
                    <a:pt x="42" y="51"/>
                    <a:pt x="30" y="60"/>
                  </a:cubicBezTo>
                </a:path>
              </a:pathLst>
            </a:custGeom>
            <a:noFill/>
            <a:ln w="28575" cap="flat" cmpd="sng">
              <a:solidFill>
                <a:srgbClr val="FFCC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7" name="Freeform 22"/>
            <p:cNvSpPr/>
            <p:nvPr/>
          </p:nvSpPr>
          <p:spPr bwMode="auto">
            <a:xfrm flipH="1">
              <a:off x="2209" y="994"/>
              <a:ext cx="279" cy="72"/>
            </a:xfrm>
            <a:custGeom>
              <a:avLst/>
              <a:gdLst>
                <a:gd name="T0" fmla="*/ 1 w 474"/>
                <a:gd name="T1" fmla="*/ 0 h 126"/>
                <a:gd name="T2" fmla="*/ 1 w 474"/>
                <a:gd name="T3" fmla="*/ 1 h 126"/>
                <a:gd name="T4" fmla="*/ 1 w 474"/>
                <a:gd name="T5" fmla="*/ 1 h 126"/>
                <a:gd name="T6" fmla="*/ 1 w 474"/>
                <a:gd name="T7" fmla="*/ 1 h 126"/>
                <a:gd name="T8" fmla="*/ 1 w 474"/>
                <a:gd name="T9" fmla="*/ 1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4"/>
                <a:gd name="T16" fmla="*/ 0 h 126"/>
                <a:gd name="T17" fmla="*/ 474 w 474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4" h="126">
                  <a:moveTo>
                    <a:pt x="62" y="0"/>
                  </a:moveTo>
                  <a:cubicBezTo>
                    <a:pt x="34" y="2"/>
                    <a:pt x="0" y="5"/>
                    <a:pt x="2" y="14"/>
                  </a:cubicBezTo>
                  <a:cubicBezTo>
                    <a:pt x="4" y="23"/>
                    <a:pt x="4" y="46"/>
                    <a:pt x="73" y="57"/>
                  </a:cubicBezTo>
                  <a:cubicBezTo>
                    <a:pt x="142" y="68"/>
                    <a:pt x="358" y="71"/>
                    <a:pt x="416" y="82"/>
                  </a:cubicBezTo>
                  <a:cubicBezTo>
                    <a:pt x="474" y="93"/>
                    <a:pt x="451" y="109"/>
                    <a:pt x="422" y="126"/>
                  </a:cubicBezTo>
                </a:path>
              </a:pathLst>
            </a:custGeom>
            <a:noFill/>
            <a:ln w="28575" cap="flat" cmpd="sng">
              <a:solidFill>
                <a:srgbClr val="FFCC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8" name="Freeform 23"/>
            <p:cNvSpPr/>
            <p:nvPr/>
          </p:nvSpPr>
          <p:spPr bwMode="auto">
            <a:xfrm flipH="1">
              <a:off x="2209" y="1093"/>
              <a:ext cx="279" cy="72"/>
            </a:xfrm>
            <a:custGeom>
              <a:avLst/>
              <a:gdLst>
                <a:gd name="T0" fmla="*/ 1 w 474"/>
                <a:gd name="T1" fmla="*/ 0 h 126"/>
                <a:gd name="T2" fmla="*/ 1 w 474"/>
                <a:gd name="T3" fmla="*/ 1 h 126"/>
                <a:gd name="T4" fmla="*/ 1 w 474"/>
                <a:gd name="T5" fmla="*/ 1 h 126"/>
                <a:gd name="T6" fmla="*/ 1 w 474"/>
                <a:gd name="T7" fmla="*/ 1 h 126"/>
                <a:gd name="T8" fmla="*/ 1 w 474"/>
                <a:gd name="T9" fmla="*/ 1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4"/>
                <a:gd name="T16" fmla="*/ 0 h 126"/>
                <a:gd name="T17" fmla="*/ 474 w 474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4" h="126">
                  <a:moveTo>
                    <a:pt x="61" y="0"/>
                  </a:moveTo>
                  <a:cubicBezTo>
                    <a:pt x="33" y="2"/>
                    <a:pt x="0" y="5"/>
                    <a:pt x="1" y="14"/>
                  </a:cubicBezTo>
                  <a:cubicBezTo>
                    <a:pt x="2" y="23"/>
                    <a:pt x="0" y="46"/>
                    <a:pt x="69" y="57"/>
                  </a:cubicBezTo>
                  <a:cubicBezTo>
                    <a:pt x="138" y="68"/>
                    <a:pt x="356" y="71"/>
                    <a:pt x="415" y="82"/>
                  </a:cubicBezTo>
                  <a:cubicBezTo>
                    <a:pt x="474" y="93"/>
                    <a:pt x="450" y="109"/>
                    <a:pt x="421" y="126"/>
                  </a:cubicBezTo>
                </a:path>
              </a:pathLst>
            </a:custGeom>
            <a:noFill/>
            <a:ln w="28575" cap="flat" cmpd="sng">
              <a:solidFill>
                <a:srgbClr val="FFCC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9" name="Freeform 24"/>
            <p:cNvSpPr/>
            <p:nvPr/>
          </p:nvSpPr>
          <p:spPr bwMode="auto">
            <a:xfrm flipH="1">
              <a:off x="2208" y="1201"/>
              <a:ext cx="287" cy="83"/>
            </a:xfrm>
            <a:custGeom>
              <a:avLst/>
              <a:gdLst>
                <a:gd name="T0" fmla="*/ 1 w 487"/>
                <a:gd name="T1" fmla="*/ 0 h 144"/>
                <a:gd name="T2" fmla="*/ 1 w 487"/>
                <a:gd name="T3" fmla="*/ 1 h 144"/>
                <a:gd name="T4" fmla="*/ 1 w 487"/>
                <a:gd name="T5" fmla="*/ 1 h 144"/>
                <a:gd name="T6" fmla="*/ 1 w 487"/>
                <a:gd name="T7" fmla="*/ 1 h 144"/>
                <a:gd name="T8" fmla="*/ 1 w 487"/>
                <a:gd name="T9" fmla="*/ 1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7"/>
                <a:gd name="T16" fmla="*/ 0 h 144"/>
                <a:gd name="T17" fmla="*/ 487 w 487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7" h="144">
                  <a:moveTo>
                    <a:pt x="51" y="0"/>
                  </a:moveTo>
                  <a:cubicBezTo>
                    <a:pt x="45" y="3"/>
                    <a:pt x="9" y="12"/>
                    <a:pt x="12" y="21"/>
                  </a:cubicBezTo>
                  <a:cubicBezTo>
                    <a:pt x="15" y="30"/>
                    <a:pt x="0" y="44"/>
                    <a:pt x="69" y="54"/>
                  </a:cubicBezTo>
                  <a:cubicBezTo>
                    <a:pt x="138" y="64"/>
                    <a:pt x="367" y="66"/>
                    <a:pt x="427" y="81"/>
                  </a:cubicBezTo>
                  <a:cubicBezTo>
                    <a:pt x="487" y="96"/>
                    <a:pt x="429" y="131"/>
                    <a:pt x="429" y="144"/>
                  </a:cubicBezTo>
                </a:path>
              </a:pathLst>
            </a:custGeom>
            <a:noFill/>
            <a:ln w="28575" cap="flat" cmpd="sng">
              <a:solidFill>
                <a:srgbClr val="FFCC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0" name="Oval 25"/>
            <p:cNvSpPr>
              <a:spLocks noChangeArrowheads="1"/>
            </p:cNvSpPr>
            <p:nvPr/>
          </p:nvSpPr>
          <p:spPr bwMode="auto">
            <a:xfrm flipH="1">
              <a:off x="2640" y="912"/>
              <a:ext cx="36" cy="38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4801" name="Oval 26"/>
            <p:cNvSpPr>
              <a:spLocks noChangeArrowheads="1"/>
            </p:cNvSpPr>
            <p:nvPr/>
          </p:nvSpPr>
          <p:spPr bwMode="auto">
            <a:xfrm flipH="1">
              <a:off x="2653" y="1306"/>
              <a:ext cx="35" cy="38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4802" name="Text Box 27"/>
            <p:cNvSpPr txBox="1">
              <a:spLocks noChangeArrowheads="1"/>
            </p:cNvSpPr>
            <p:nvPr/>
          </p:nvSpPr>
          <p:spPr bwMode="auto">
            <a:xfrm>
              <a:off x="1296" y="624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803" name="Text Box 28"/>
            <p:cNvSpPr txBox="1">
              <a:spLocks noChangeArrowheads="1"/>
            </p:cNvSpPr>
            <p:nvPr/>
          </p:nvSpPr>
          <p:spPr bwMode="auto">
            <a:xfrm>
              <a:off x="1296" y="1296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1'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804" name="Text Box 29"/>
            <p:cNvSpPr txBox="1">
              <a:spLocks noChangeArrowheads="1"/>
            </p:cNvSpPr>
            <p:nvPr/>
          </p:nvSpPr>
          <p:spPr bwMode="auto">
            <a:xfrm>
              <a:off x="2544" y="662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805" name="Text Box 30"/>
            <p:cNvSpPr txBox="1">
              <a:spLocks noChangeArrowheads="1"/>
            </p:cNvSpPr>
            <p:nvPr/>
          </p:nvSpPr>
          <p:spPr bwMode="auto">
            <a:xfrm>
              <a:off x="2544" y="1334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2'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799" name="Text Box 31"/>
          <p:cNvSpPr txBox="1">
            <a:spLocks noChangeArrowheads="1"/>
          </p:cNvSpPr>
          <p:nvPr/>
        </p:nvSpPr>
        <p:spPr bwMode="auto">
          <a:xfrm>
            <a:off x="3090863" y="2924077"/>
            <a:ext cx="436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kumimoji="1" lang="en-US" altLang="zh-CN" b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800" name="Text Box 32"/>
          <p:cNvSpPr txBox="1">
            <a:spLocks noChangeArrowheads="1"/>
          </p:cNvSpPr>
          <p:nvPr/>
        </p:nvSpPr>
        <p:spPr bwMode="auto">
          <a:xfrm>
            <a:off x="5978525" y="2985195"/>
            <a:ext cx="436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kumimoji="1" lang="en-US" altLang="zh-CN" b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828" name="Text Box 60"/>
          <p:cNvSpPr txBox="1">
            <a:spLocks noChangeArrowheads="1"/>
          </p:cNvSpPr>
          <p:nvPr/>
        </p:nvSpPr>
        <p:spPr bwMode="auto">
          <a:xfrm>
            <a:off x="5690394" y="5440895"/>
            <a:ext cx="2952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Times New Roman" panose="02020603050405020304" pitchFamily="18" charset="0"/>
              </a:rPr>
              <a:t>电压表正偏。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2829" name="Object 61"/>
          <p:cNvGraphicFramePr>
            <a:graphicFrameLocks noChangeAspect="1"/>
          </p:cNvGraphicFramePr>
          <p:nvPr/>
        </p:nvGraphicFramePr>
        <p:xfrm>
          <a:off x="1126331" y="5240142"/>
          <a:ext cx="4116387" cy="768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公式" r:id="rId2" imgW="1767840" imgH="304800" progId="Equation.3">
                  <p:embed/>
                </p:oleObj>
              </mc:Choice>
              <mc:Fallback>
                <p:oleObj name="公式" r:id="rId2" imgW="1767840" imgH="3048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6331" y="5240142"/>
                        <a:ext cx="4116387" cy="768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30" name="Text Box 62"/>
          <p:cNvSpPr txBox="1">
            <a:spLocks noChangeArrowheads="1"/>
          </p:cNvSpPr>
          <p:nvPr/>
        </p:nvSpPr>
        <p:spPr bwMode="auto">
          <a:xfrm>
            <a:off x="1003300" y="4797327"/>
            <a:ext cx="71294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楷体_GB2312" pitchFamily="49" charset="-122"/>
              </a:rPr>
              <a:t>如图电路，当闭合开关 </a:t>
            </a:r>
            <a:r>
              <a:rPr kumimoji="1" lang="en-US" altLang="zh-CN" sz="2400" b="0" dirty="0">
                <a:solidFill>
                  <a:srgbClr val="FFFFFF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0" dirty="0">
                <a:latin typeface="楷体_GB2312" pitchFamily="49" charset="-122"/>
              </a:rPr>
              <a:t> </a:t>
            </a:r>
            <a:r>
              <a:rPr kumimoji="1" lang="zh-CN" altLang="en-US" sz="2400" dirty="0">
                <a:latin typeface="楷体_GB2312" pitchFamily="49" charset="-122"/>
              </a:rPr>
              <a:t>时，</a:t>
            </a:r>
            <a:r>
              <a:rPr kumimoji="1" lang="en-US" altLang="zh-CN" sz="2400" b="0" i="1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0" i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楷体_GB2312" pitchFamily="49" charset="-122"/>
              </a:rPr>
              <a:t>增加，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grpSp>
        <p:nvGrpSpPr>
          <p:cNvPr id="7" name="Group 83"/>
          <p:cNvGrpSpPr/>
          <p:nvPr/>
        </p:nvGrpSpPr>
        <p:grpSpPr bwMode="auto">
          <a:xfrm>
            <a:off x="1219200" y="2708177"/>
            <a:ext cx="2376488" cy="1527175"/>
            <a:chOff x="703" y="2205"/>
            <a:chExt cx="1497" cy="962"/>
          </a:xfrm>
        </p:grpSpPr>
        <p:sp>
          <p:nvSpPr>
            <p:cNvPr id="74773" name="Oval 84"/>
            <p:cNvSpPr>
              <a:spLocks noChangeArrowheads="1"/>
            </p:cNvSpPr>
            <p:nvPr/>
          </p:nvSpPr>
          <p:spPr bwMode="auto">
            <a:xfrm>
              <a:off x="884" y="2659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74774" name="Line 85"/>
            <p:cNvSpPr>
              <a:spLocks noChangeShapeType="1"/>
            </p:cNvSpPr>
            <p:nvPr/>
          </p:nvSpPr>
          <p:spPr bwMode="auto">
            <a:xfrm flipV="1">
              <a:off x="1066" y="2568"/>
              <a:ext cx="45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775" name="Line 86"/>
            <p:cNvSpPr>
              <a:spLocks noChangeShapeType="1"/>
            </p:cNvSpPr>
            <p:nvPr/>
          </p:nvSpPr>
          <p:spPr bwMode="auto">
            <a:xfrm flipH="1">
              <a:off x="1065" y="3113"/>
              <a:ext cx="113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776" name="Line 87"/>
            <p:cNvSpPr>
              <a:spLocks noChangeShapeType="1"/>
            </p:cNvSpPr>
            <p:nvPr/>
          </p:nvSpPr>
          <p:spPr bwMode="auto">
            <a:xfrm flipH="1">
              <a:off x="1066" y="2568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777" name="Oval 88"/>
            <p:cNvSpPr>
              <a:spLocks noChangeArrowheads="1"/>
            </p:cNvSpPr>
            <p:nvPr/>
          </p:nvSpPr>
          <p:spPr bwMode="auto">
            <a:xfrm>
              <a:off x="1523" y="2526"/>
              <a:ext cx="42" cy="45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4778" name="Line 89"/>
            <p:cNvSpPr>
              <a:spLocks noChangeShapeType="1"/>
            </p:cNvSpPr>
            <p:nvPr/>
          </p:nvSpPr>
          <p:spPr bwMode="auto">
            <a:xfrm flipV="1">
              <a:off x="1607" y="2568"/>
              <a:ext cx="593" cy="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779" name="Freeform 90"/>
            <p:cNvSpPr/>
            <p:nvPr/>
          </p:nvSpPr>
          <p:spPr bwMode="auto">
            <a:xfrm>
              <a:off x="1565" y="2478"/>
              <a:ext cx="136" cy="66"/>
            </a:xfrm>
            <a:custGeom>
              <a:avLst/>
              <a:gdLst>
                <a:gd name="T0" fmla="*/ 0 w 144"/>
                <a:gd name="T1" fmla="*/ 66 h 66"/>
                <a:gd name="T2" fmla="*/ 73 w 144"/>
                <a:gd name="T3" fmla="*/ 0 h 66"/>
                <a:gd name="T4" fmla="*/ 0 60000 65536"/>
                <a:gd name="T5" fmla="*/ 0 60000 65536"/>
                <a:gd name="T6" fmla="*/ 0 w 144"/>
                <a:gd name="T7" fmla="*/ 0 h 66"/>
                <a:gd name="T8" fmla="*/ 144 w 144"/>
                <a:gd name="T9" fmla="*/ 66 h 6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4" h="66">
                  <a:moveTo>
                    <a:pt x="0" y="66"/>
                  </a:moveTo>
                  <a:lnTo>
                    <a:pt x="144" y="0"/>
                  </a:lnTo>
                </a:path>
              </a:pathLst>
            </a:cu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780" name="Text Box 91"/>
            <p:cNvSpPr txBox="1">
              <a:spLocks noChangeArrowheads="1"/>
            </p:cNvSpPr>
            <p:nvPr/>
          </p:nvSpPr>
          <p:spPr bwMode="auto">
            <a:xfrm>
              <a:off x="1156" y="2205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81" name="Text Box 92"/>
            <p:cNvSpPr txBox="1">
              <a:spLocks noChangeArrowheads="1"/>
            </p:cNvSpPr>
            <p:nvPr/>
          </p:nvSpPr>
          <p:spPr bwMode="auto">
            <a:xfrm>
              <a:off x="1701" y="2251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82" name="Rectangle 93"/>
            <p:cNvSpPr>
              <a:spLocks noChangeArrowheads="1"/>
            </p:cNvSpPr>
            <p:nvPr/>
          </p:nvSpPr>
          <p:spPr bwMode="auto">
            <a:xfrm>
              <a:off x="1121" y="2493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4783" name="Text Box 94"/>
            <p:cNvSpPr txBox="1">
              <a:spLocks noChangeArrowheads="1"/>
            </p:cNvSpPr>
            <p:nvPr/>
          </p:nvSpPr>
          <p:spPr bwMode="auto">
            <a:xfrm>
              <a:off x="703" y="2432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84" name="Text Box 95"/>
            <p:cNvSpPr txBox="1">
              <a:spLocks noChangeArrowheads="1"/>
            </p:cNvSpPr>
            <p:nvPr/>
          </p:nvSpPr>
          <p:spPr bwMode="auto">
            <a:xfrm>
              <a:off x="703" y="2840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105"/>
          <p:cNvGrpSpPr/>
          <p:nvPr/>
        </p:nvGrpSpPr>
        <p:grpSpPr bwMode="auto">
          <a:xfrm>
            <a:off x="2597150" y="3416202"/>
            <a:ext cx="576263" cy="519112"/>
            <a:chOff x="1525" y="1063"/>
            <a:chExt cx="363" cy="327"/>
          </a:xfrm>
        </p:grpSpPr>
        <p:sp>
          <p:nvSpPr>
            <p:cNvPr id="74771" name="Line 103"/>
            <p:cNvSpPr>
              <a:spLocks noChangeShapeType="1"/>
            </p:cNvSpPr>
            <p:nvPr/>
          </p:nvSpPr>
          <p:spPr bwMode="auto">
            <a:xfrm>
              <a:off x="1565" y="1117"/>
              <a:ext cx="31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2" name="Text Box 104"/>
            <p:cNvSpPr txBox="1">
              <a:spLocks noChangeArrowheads="1"/>
            </p:cNvSpPr>
            <p:nvPr/>
          </p:nvSpPr>
          <p:spPr bwMode="auto">
            <a:xfrm>
              <a:off x="1525" y="1063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b="0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32832" name="Rectangle 64" descr="信纸"/>
          <p:cNvSpPr>
            <a:spLocks noChangeArrowheads="1"/>
          </p:cNvSpPr>
          <p:nvPr/>
        </p:nvSpPr>
        <p:spPr bwMode="auto">
          <a:xfrm>
            <a:off x="3524250" y="2852640"/>
            <a:ext cx="2376488" cy="1828800"/>
          </a:xfrm>
          <a:prstGeom prst="rect">
            <a:avLst/>
          </a:prstGeom>
          <a:blipFill dpi="0" rotWithShape="1">
            <a:blip r:embed="rId4">
              <a:alphaModFix amt="47000"/>
            </a:blip>
            <a:srcRect/>
            <a:tile tx="0" ty="0" sx="100000" sy="100000" flip="none" algn="tl"/>
          </a:blipFill>
          <a:ln w="38100">
            <a:solidFill>
              <a:srgbClr val="FF9900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32880" name="Text Box 112"/>
          <p:cNvSpPr txBox="1">
            <a:spLocks noChangeArrowheads="1"/>
          </p:cNvSpPr>
          <p:nvPr/>
        </p:nvSpPr>
        <p:spPr bwMode="auto">
          <a:xfrm>
            <a:off x="390525" y="885190"/>
            <a:ext cx="8064500" cy="85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476250" indent="-4762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sz="2400" b="0" dirty="0">
                <a:latin typeface="楷体_GB2312" pitchFamily="49" charset="-122"/>
              </a:rPr>
              <a:t>(2)</a:t>
            </a:r>
            <a:r>
              <a:rPr kumimoji="1" lang="zh-CN" altLang="en-US" sz="2400" dirty="0">
                <a:latin typeface="楷体_GB2312" pitchFamily="49" charset="-122"/>
              </a:rPr>
              <a:t>当随时间增大的时变电流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从一线圈的一端流入</a:t>
            </a:r>
            <a:r>
              <a:rPr kumimoji="1" lang="zh-CN" altLang="en-US" sz="2400" dirty="0">
                <a:latin typeface="楷体_GB2312" pitchFamily="49" charset="-122"/>
              </a:rPr>
              <a:t>时，将会引起另一线圈相应</a:t>
            </a:r>
            <a:r>
              <a:rPr kumimoji="1"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同名端的电位升高</a:t>
            </a:r>
            <a:r>
              <a:rPr kumimoji="1" lang="zh-CN" altLang="en-US" sz="2400" dirty="0">
                <a:latin typeface="楷体_GB2312" pitchFamily="49" charset="-122"/>
              </a:rPr>
              <a:t>。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" name="Text Box 60"/>
          <p:cNvSpPr txBox="1">
            <a:spLocks noChangeArrowheads="1"/>
          </p:cNvSpPr>
          <p:nvPr/>
        </p:nvSpPr>
        <p:spPr bwMode="auto">
          <a:xfrm>
            <a:off x="1523801" y="6137246"/>
            <a:ext cx="60884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 sz="2000" dirty="0">
                <a:latin typeface="Times New Roman" panose="02020603050405020304" pitchFamily="18" charset="0"/>
              </a:rPr>
              <a:t>两组线圈装在黑盒里，只引出四个端线组，要确定其同名端，就可以利用上述结论来判断</a:t>
            </a:r>
            <a:endParaRPr kumimoji="1"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61" name="Text Box 35"/>
          <p:cNvSpPr txBox="1">
            <a:spLocks noChangeArrowheads="1"/>
          </p:cNvSpPr>
          <p:nvPr/>
        </p:nvSpPr>
        <p:spPr bwMode="auto">
          <a:xfrm>
            <a:off x="3179763" y="3196334"/>
            <a:ext cx="38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Text Box 36"/>
          <p:cNvSpPr txBox="1">
            <a:spLocks noChangeArrowheads="1"/>
          </p:cNvSpPr>
          <p:nvPr/>
        </p:nvSpPr>
        <p:spPr bwMode="auto">
          <a:xfrm>
            <a:off x="3193256" y="3721699"/>
            <a:ext cx="38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" name="Text Box 36"/>
          <p:cNvSpPr txBox="1">
            <a:spLocks noChangeArrowheads="1"/>
          </p:cNvSpPr>
          <p:nvPr/>
        </p:nvSpPr>
        <p:spPr bwMode="auto">
          <a:xfrm>
            <a:off x="5883275" y="3828159"/>
            <a:ext cx="38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Text Box 35"/>
          <p:cNvSpPr txBox="1">
            <a:spLocks noChangeArrowheads="1"/>
          </p:cNvSpPr>
          <p:nvPr/>
        </p:nvSpPr>
        <p:spPr bwMode="auto">
          <a:xfrm>
            <a:off x="5862321" y="3258247"/>
            <a:ext cx="38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468798" y="1236999"/>
            <a:ext cx="7993062" cy="519113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FFFF"/>
                </a:solidFill>
                <a:latin typeface="楷体_GB2312" pitchFamily="49" charset="-122"/>
              </a:rPr>
              <a:t>由同名端及</a:t>
            </a:r>
            <a:r>
              <a:rPr kumimoji="1" lang="en-US" altLang="zh-CN" i="1" dirty="0">
                <a:solidFill>
                  <a:srgbClr val="FFFFFF"/>
                </a:solidFill>
                <a:latin typeface="Times New Roman" panose="02020603050405020304" pitchFamily="18" charset="0"/>
              </a:rPr>
              <a:t>u</a:t>
            </a:r>
            <a:r>
              <a:rPr kumimoji="1" lang="zh-CN" altLang="en-US" dirty="0">
                <a:solidFill>
                  <a:srgbClr val="FFFFFF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i="1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dirty="0">
                <a:solidFill>
                  <a:srgbClr val="FFFFFF"/>
                </a:solidFill>
                <a:latin typeface="楷体_GB2312" pitchFamily="49" charset="-122"/>
              </a:rPr>
              <a:t>参考方向确定互感线圈的特性方程</a:t>
            </a:r>
            <a:endParaRPr kumimoji="1" lang="zh-CN" altLang="en-US" dirty="0">
              <a:solidFill>
                <a:srgbClr val="FFFFFF"/>
              </a:solidFill>
              <a:latin typeface="楷体_GB2312" pitchFamily="49" charset="-122"/>
            </a:endParaRP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703104" y="2424274"/>
            <a:ext cx="7993062" cy="94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98000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400" dirty="0">
                <a:latin typeface="楷体_GB2312" pitchFamily="49" charset="-122"/>
              </a:rPr>
              <a:t>    </a:t>
            </a:r>
            <a:r>
              <a:rPr kumimoji="1" lang="zh-CN" altLang="en-US" sz="2400" dirty="0">
                <a:latin typeface="楷体_GB2312" pitchFamily="49" charset="-122"/>
              </a:rPr>
              <a:t>有了同名端，表示两个线圈相互作用时，就不需考虑实际绕向，而只画出同名端及</a:t>
            </a:r>
            <a:r>
              <a:rPr kumimoji="1" lang="en-US" altLang="zh-CN" sz="2400" b="0" i="1" dirty="0">
                <a:solidFill>
                  <a:srgbClr val="FFFFFF"/>
                </a:solidFill>
                <a:latin typeface="Times New Roman" panose="02020603050405020304" pitchFamily="18" charset="0"/>
              </a:rPr>
              <a:t>u</a:t>
            </a:r>
            <a:r>
              <a:rPr kumimoji="1" lang="zh-CN" altLang="en-US" sz="2400" b="0" i="1" dirty="0">
                <a:solidFill>
                  <a:srgbClr val="FFFFFF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0" i="1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dirty="0">
                <a:latin typeface="楷体_GB2312" pitchFamily="49" charset="-122"/>
              </a:rPr>
              <a:t>参考方向即可。</a:t>
            </a:r>
            <a:endParaRPr kumimoji="1" lang="zh-CN" altLang="en-US" sz="2400" dirty="0">
              <a:latin typeface="楷体_GB2312" pitchFamily="49" charset="-122"/>
            </a:endParaRPr>
          </a:p>
        </p:txBody>
      </p:sp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6057900" y="4012405"/>
          <a:ext cx="16002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公式" r:id="rId1" imgW="718185" imgH="356870" progId="Equation.3">
                  <p:embed/>
                </p:oleObj>
              </mc:Choice>
              <mc:Fallback>
                <p:oleObj name="公式" r:id="rId1" imgW="718185" imgH="35687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012405"/>
                        <a:ext cx="16002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6042025" y="5438775"/>
          <a:ext cx="19716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公式" r:id="rId3" imgW="809625" imgH="356870" progId="Equation.3">
                  <p:embed/>
                </p:oleObj>
              </mc:Choice>
              <mc:Fallback>
                <p:oleObj name="公式" r:id="rId3" imgW="809625" imgH="35687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2025" y="5438775"/>
                        <a:ext cx="197167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79"/>
          <p:cNvGrpSpPr/>
          <p:nvPr/>
        </p:nvGrpSpPr>
        <p:grpSpPr bwMode="auto">
          <a:xfrm>
            <a:off x="1073150" y="3638550"/>
            <a:ext cx="4392613" cy="1433513"/>
            <a:chOff x="612" y="1933"/>
            <a:chExt cx="2767" cy="903"/>
          </a:xfrm>
        </p:grpSpPr>
        <p:sp>
          <p:nvSpPr>
            <p:cNvPr id="75815" name="Line 80"/>
            <p:cNvSpPr>
              <a:spLocks noChangeShapeType="1"/>
            </p:cNvSpPr>
            <p:nvPr/>
          </p:nvSpPr>
          <p:spPr bwMode="auto">
            <a:xfrm>
              <a:off x="1424" y="2461"/>
              <a:ext cx="39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16" name="Line 81"/>
            <p:cNvSpPr>
              <a:spLocks noChangeShapeType="1"/>
            </p:cNvSpPr>
            <p:nvPr/>
          </p:nvSpPr>
          <p:spPr bwMode="auto">
            <a:xfrm>
              <a:off x="680" y="2461"/>
              <a:ext cx="33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17" name="Line 82"/>
            <p:cNvSpPr>
              <a:spLocks noChangeShapeType="1"/>
            </p:cNvSpPr>
            <p:nvPr/>
          </p:nvSpPr>
          <p:spPr bwMode="auto">
            <a:xfrm>
              <a:off x="680" y="2557"/>
              <a:ext cx="288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18" name="Text Box 83"/>
            <p:cNvSpPr txBox="1">
              <a:spLocks noChangeArrowheads="1"/>
            </p:cNvSpPr>
            <p:nvPr/>
          </p:nvSpPr>
          <p:spPr bwMode="auto">
            <a:xfrm>
              <a:off x="728" y="2477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19" name="Text Box 84"/>
            <p:cNvSpPr txBox="1">
              <a:spLocks noChangeArrowheads="1"/>
            </p:cNvSpPr>
            <p:nvPr/>
          </p:nvSpPr>
          <p:spPr bwMode="auto">
            <a:xfrm>
              <a:off x="776" y="218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20" name="Text Box 85"/>
            <p:cNvSpPr txBox="1">
              <a:spLocks noChangeArrowheads="1"/>
            </p:cNvSpPr>
            <p:nvPr/>
          </p:nvSpPr>
          <p:spPr bwMode="auto">
            <a:xfrm>
              <a:off x="2264" y="2221"/>
              <a:ext cx="2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21" name="Text Box 86"/>
            <p:cNvSpPr txBox="1">
              <a:spLocks noChangeArrowheads="1"/>
            </p:cNvSpPr>
            <p:nvPr/>
          </p:nvSpPr>
          <p:spPr bwMode="auto">
            <a:xfrm>
              <a:off x="2600" y="2429"/>
              <a:ext cx="3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22" name="Oval 87"/>
            <p:cNvSpPr>
              <a:spLocks noChangeArrowheads="1"/>
            </p:cNvSpPr>
            <p:nvPr/>
          </p:nvSpPr>
          <p:spPr bwMode="auto">
            <a:xfrm>
              <a:off x="612" y="2413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5823" name="Oval 88"/>
            <p:cNvSpPr>
              <a:spLocks noChangeArrowheads="1"/>
            </p:cNvSpPr>
            <p:nvPr/>
          </p:nvSpPr>
          <p:spPr bwMode="auto">
            <a:xfrm>
              <a:off x="1814" y="2413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5824" name="Line 89"/>
            <p:cNvSpPr>
              <a:spLocks noChangeShapeType="1"/>
            </p:cNvSpPr>
            <p:nvPr/>
          </p:nvSpPr>
          <p:spPr bwMode="auto">
            <a:xfrm>
              <a:off x="2921" y="2461"/>
              <a:ext cx="39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5" name="Line 90"/>
            <p:cNvSpPr>
              <a:spLocks noChangeShapeType="1"/>
            </p:cNvSpPr>
            <p:nvPr/>
          </p:nvSpPr>
          <p:spPr bwMode="auto">
            <a:xfrm>
              <a:off x="2174" y="2461"/>
              <a:ext cx="33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6" name="Oval 91"/>
            <p:cNvSpPr>
              <a:spLocks noChangeArrowheads="1"/>
            </p:cNvSpPr>
            <p:nvPr/>
          </p:nvSpPr>
          <p:spPr bwMode="auto">
            <a:xfrm>
              <a:off x="2106" y="2413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5827" name="Oval 92"/>
            <p:cNvSpPr>
              <a:spLocks noChangeArrowheads="1"/>
            </p:cNvSpPr>
            <p:nvPr/>
          </p:nvSpPr>
          <p:spPr bwMode="auto">
            <a:xfrm>
              <a:off x="3311" y="2413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5828" name="Arc 93"/>
            <p:cNvSpPr/>
            <p:nvPr/>
          </p:nvSpPr>
          <p:spPr bwMode="auto">
            <a:xfrm>
              <a:off x="1736" y="2077"/>
              <a:ext cx="592" cy="288"/>
            </a:xfrm>
            <a:custGeom>
              <a:avLst/>
              <a:gdLst>
                <a:gd name="T0" fmla="*/ 0 w 20759"/>
                <a:gd name="T1" fmla="*/ 0 h 21600"/>
                <a:gd name="T2" fmla="*/ 0 w 20759"/>
                <a:gd name="T3" fmla="*/ 0 h 21600"/>
                <a:gd name="T4" fmla="*/ 0 w 20759"/>
                <a:gd name="T5" fmla="*/ 0 h 21600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600"/>
                <a:gd name="T11" fmla="*/ 20759 w 2075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600" fill="none" extrusionOk="0">
                  <a:moveTo>
                    <a:pt x="-1" y="0"/>
                  </a:moveTo>
                  <a:cubicBezTo>
                    <a:pt x="9630" y="0"/>
                    <a:pt x="18097" y="6375"/>
                    <a:pt x="20758" y="15630"/>
                  </a:cubicBezTo>
                </a:path>
                <a:path w="20759" h="21600" stroke="0" extrusionOk="0">
                  <a:moveTo>
                    <a:pt x="-1" y="0"/>
                  </a:moveTo>
                  <a:cubicBezTo>
                    <a:pt x="9630" y="0"/>
                    <a:pt x="18097" y="6375"/>
                    <a:pt x="20758" y="1563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9" name="Arc 94"/>
            <p:cNvSpPr/>
            <p:nvPr/>
          </p:nvSpPr>
          <p:spPr bwMode="auto">
            <a:xfrm flipH="1">
              <a:off x="968" y="2077"/>
              <a:ext cx="544" cy="288"/>
            </a:xfrm>
            <a:custGeom>
              <a:avLst/>
              <a:gdLst>
                <a:gd name="T0" fmla="*/ 0 w 20759"/>
                <a:gd name="T1" fmla="*/ 0 h 21600"/>
                <a:gd name="T2" fmla="*/ 0 w 20759"/>
                <a:gd name="T3" fmla="*/ 0 h 21600"/>
                <a:gd name="T4" fmla="*/ 0 w 20759"/>
                <a:gd name="T5" fmla="*/ 0 h 21600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600"/>
                <a:gd name="T11" fmla="*/ 20759 w 2075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600" fill="none" extrusionOk="0">
                  <a:moveTo>
                    <a:pt x="-1" y="0"/>
                  </a:moveTo>
                  <a:cubicBezTo>
                    <a:pt x="9630" y="0"/>
                    <a:pt x="18097" y="6375"/>
                    <a:pt x="20758" y="15630"/>
                  </a:cubicBezTo>
                </a:path>
                <a:path w="20759" h="21600" stroke="0" extrusionOk="0">
                  <a:moveTo>
                    <a:pt x="-1" y="0"/>
                  </a:moveTo>
                  <a:cubicBezTo>
                    <a:pt x="9630" y="0"/>
                    <a:pt x="18097" y="6375"/>
                    <a:pt x="20758" y="1563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30" name="Text Box 95"/>
            <p:cNvSpPr txBox="1">
              <a:spLocks noChangeArrowheads="1"/>
            </p:cNvSpPr>
            <p:nvPr/>
          </p:nvSpPr>
          <p:spPr bwMode="auto">
            <a:xfrm>
              <a:off x="2216" y="2509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31" name="Text Box 96"/>
            <p:cNvSpPr txBox="1">
              <a:spLocks noChangeArrowheads="1"/>
            </p:cNvSpPr>
            <p:nvPr/>
          </p:nvSpPr>
          <p:spPr bwMode="auto">
            <a:xfrm>
              <a:off x="3032" y="2509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32" name="Text Box 97"/>
            <p:cNvSpPr txBox="1">
              <a:spLocks noChangeArrowheads="1"/>
            </p:cNvSpPr>
            <p:nvPr/>
          </p:nvSpPr>
          <p:spPr bwMode="auto">
            <a:xfrm>
              <a:off x="1496" y="1933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5833" name="Group 98"/>
            <p:cNvGrpSpPr/>
            <p:nvPr/>
          </p:nvGrpSpPr>
          <p:grpSpPr bwMode="auto">
            <a:xfrm rot="-5400000">
              <a:off x="1179" y="2229"/>
              <a:ext cx="90" cy="408"/>
              <a:chOff x="2744" y="2931"/>
              <a:chExt cx="57" cy="283"/>
            </a:xfrm>
          </p:grpSpPr>
          <p:sp>
            <p:nvSpPr>
              <p:cNvPr id="75838" name="Arc 99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839" name="Arc 100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840" name="Arc 101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5834" name="Group 102"/>
            <p:cNvGrpSpPr/>
            <p:nvPr/>
          </p:nvGrpSpPr>
          <p:grpSpPr bwMode="auto">
            <a:xfrm rot="-5400000">
              <a:off x="2676" y="2229"/>
              <a:ext cx="90" cy="408"/>
              <a:chOff x="2744" y="2931"/>
              <a:chExt cx="57" cy="283"/>
            </a:xfrm>
          </p:grpSpPr>
          <p:sp>
            <p:nvSpPr>
              <p:cNvPr id="75835" name="Arc 103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836" name="Arc 104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837" name="Arc 105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Group 106"/>
          <p:cNvGrpSpPr/>
          <p:nvPr/>
        </p:nvGrpSpPr>
        <p:grpSpPr bwMode="auto">
          <a:xfrm>
            <a:off x="928688" y="5149850"/>
            <a:ext cx="4465637" cy="1433513"/>
            <a:chOff x="521" y="2704"/>
            <a:chExt cx="2813" cy="903"/>
          </a:xfrm>
        </p:grpSpPr>
        <p:sp>
          <p:nvSpPr>
            <p:cNvPr id="75789" name="Line 107"/>
            <p:cNvSpPr>
              <a:spLocks noChangeShapeType="1"/>
            </p:cNvSpPr>
            <p:nvPr/>
          </p:nvSpPr>
          <p:spPr bwMode="auto">
            <a:xfrm>
              <a:off x="1349" y="3232"/>
              <a:ext cx="39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0" name="Line 108"/>
            <p:cNvSpPr>
              <a:spLocks noChangeShapeType="1"/>
            </p:cNvSpPr>
            <p:nvPr/>
          </p:nvSpPr>
          <p:spPr bwMode="auto">
            <a:xfrm>
              <a:off x="589" y="3232"/>
              <a:ext cx="33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1" name="Line 109"/>
            <p:cNvSpPr>
              <a:spLocks noChangeShapeType="1"/>
            </p:cNvSpPr>
            <p:nvPr/>
          </p:nvSpPr>
          <p:spPr bwMode="auto">
            <a:xfrm>
              <a:off x="635" y="3328"/>
              <a:ext cx="288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2" name="Text Box 110"/>
            <p:cNvSpPr txBox="1">
              <a:spLocks noChangeArrowheads="1"/>
            </p:cNvSpPr>
            <p:nvPr/>
          </p:nvSpPr>
          <p:spPr bwMode="auto">
            <a:xfrm>
              <a:off x="683" y="3248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3" name="Text Box 111"/>
            <p:cNvSpPr txBox="1">
              <a:spLocks noChangeArrowheads="1"/>
            </p:cNvSpPr>
            <p:nvPr/>
          </p:nvSpPr>
          <p:spPr bwMode="auto">
            <a:xfrm>
              <a:off x="685" y="296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4" name="Text Box 112"/>
            <p:cNvSpPr txBox="1">
              <a:spLocks noChangeArrowheads="1"/>
            </p:cNvSpPr>
            <p:nvPr/>
          </p:nvSpPr>
          <p:spPr bwMode="auto">
            <a:xfrm>
              <a:off x="2219" y="2992"/>
              <a:ext cx="2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5" name="Text Box 113"/>
            <p:cNvSpPr txBox="1">
              <a:spLocks noChangeArrowheads="1"/>
            </p:cNvSpPr>
            <p:nvPr/>
          </p:nvSpPr>
          <p:spPr bwMode="auto">
            <a:xfrm>
              <a:off x="2555" y="3200"/>
              <a:ext cx="3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6" name="Oval 114"/>
            <p:cNvSpPr>
              <a:spLocks noChangeArrowheads="1"/>
            </p:cNvSpPr>
            <p:nvPr/>
          </p:nvSpPr>
          <p:spPr bwMode="auto">
            <a:xfrm>
              <a:off x="521" y="3184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5797" name="Oval 115"/>
            <p:cNvSpPr>
              <a:spLocks noChangeArrowheads="1"/>
            </p:cNvSpPr>
            <p:nvPr/>
          </p:nvSpPr>
          <p:spPr bwMode="auto">
            <a:xfrm>
              <a:off x="1739" y="3184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5798" name="Line 116"/>
            <p:cNvSpPr>
              <a:spLocks noChangeShapeType="1"/>
            </p:cNvSpPr>
            <p:nvPr/>
          </p:nvSpPr>
          <p:spPr bwMode="auto">
            <a:xfrm>
              <a:off x="2876" y="3232"/>
              <a:ext cx="39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9" name="Line 117"/>
            <p:cNvSpPr>
              <a:spLocks noChangeShapeType="1"/>
            </p:cNvSpPr>
            <p:nvPr/>
          </p:nvSpPr>
          <p:spPr bwMode="auto">
            <a:xfrm>
              <a:off x="2129" y="3232"/>
              <a:ext cx="33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00" name="Oval 118"/>
            <p:cNvSpPr>
              <a:spLocks noChangeArrowheads="1"/>
            </p:cNvSpPr>
            <p:nvPr/>
          </p:nvSpPr>
          <p:spPr bwMode="auto">
            <a:xfrm>
              <a:off x="2061" y="3184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5801" name="Oval 119"/>
            <p:cNvSpPr>
              <a:spLocks noChangeArrowheads="1"/>
            </p:cNvSpPr>
            <p:nvPr/>
          </p:nvSpPr>
          <p:spPr bwMode="auto">
            <a:xfrm>
              <a:off x="3266" y="3184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5802" name="Arc 120"/>
            <p:cNvSpPr/>
            <p:nvPr/>
          </p:nvSpPr>
          <p:spPr bwMode="auto">
            <a:xfrm>
              <a:off x="1691" y="2848"/>
              <a:ext cx="592" cy="288"/>
            </a:xfrm>
            <a:custGeom>
              <a:avLst/>
              <a:gdLst>
                <a:gd name="T0" fmla="*/ 0 w 20759"/>
                <a:gd name="T1" fmla="*/ 0 h 21600"/>
                <a:gd name="T2" fmla="*/ 0 w 20759"/>
                <a:gd name="T3" fmla="*/ 0 h 21600"/>
                <a:gd name="T4" fmla="*/ 0 w 20759"/>
                <a:gd name="T5" fmla="*/ 0 h 21600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600"/>
                <a:gd name="T11" fmla="*/ 20759 w 2075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600" fill="none" extrusionOk="0">
                  <a:moveTo>
                    <a:pt x="-1" y="0"/>
                  </a:moveTo>
                  <a:cubicBezTo>
                    <a:pt x="9630" y="0"/>
                    <a:pt x="18097" y="6375"/>
                    <a:pt x="20758" y="15630"/>
                  </a:cubicBezTo>
                </a:path>
                <a:path w="20759" h="21600" stroke="0" extrusionOk="0">
                  <a:moveTo>
                    <a:pt x="-1" y="0"/>
                  </a:moveTo>
                  <a:cubicBezTo>
                    <a:pt x="9630" y="0"/>
                    <a:pt x="18097" y="6375"/>
                    <a:pt x="20758" y="1563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03" name="Arc 121"/>
            <p:cNvSpPr/>
            <p:nvPr/>
          </p:nvSpPr>
          <p:spPr bwMode="auto">
            <a:xfrm flipH="1">
              <a:off x="923" y="2848"/>
              <a:ext cx="544" cy="288"/>
            </a:xfrm>
            <a:custGeom>
              <a:avLst/>
              <a:gdLst>
                <a:gd name="T0" fmla="*/ 0 w 20759"/>
                <a:gd name="T1" fmla="*/ 0 h 21600"/>
                <a:gd name="T2" fmla="*/ 0 w 20759"/>
                <a:gd name="T3" fmla="*/ 0 h 21600"/>
                <a:gd name="T4" fmla="*/ 0 w 20759"/>
                <a:gd name="T5" fmla="*/ 0 h 21600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600"/>
                <a:gd name="T11" fmla="*/ 20759 w 2075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600" fill="none" extrusionOk="0">
                  <a:moveTo>
                    <a:pt x="-1" y="0"/>
                  </a:moveTo>
                  <a:cubicBezTo>
                    <a:pt x="9630" y="0"/>
                    <a:pt x="18097" y="6375"/>
                    <a:pt x="20758" y="15630"/>
                  </a:cubicBezTo>
                </a:path>
                <a:path w="20759" h="21600" stroke="0" extrusionOk="0">
                  <a:moveTo>
                    <a:pt x="-1" y="0"/>
                  </a:moveTo>
                  <a:cubicBezTo>
                    <a:pt x="9630" y="0"/>
                    <a:pt x="18097" y="6375"/>
                    <a:pt x="20758" y="1563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04" name="Text Box 122"/>
            <p:cNvSpPr txBox="1">
              <a:spLocks noChangeArrowheads="1"/>
            </p:cNvSpPr>
            <p:nvPr/>
          </p:nvSpPr>
          <p:spPr bwMode="auto">
            <a:xfrm>
              <a:off x="2171" y="3280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05" name="Text Box 123"/>
            <p:cNvSpPr txBox="1">
              <a:spLocks noChangeArrowheads="1"/>
            </p:cNvSpPr>
            <p:nvPr/>
          </p:nvSpPr>
          <p:spPr bwMode="auto">
            <a:xfrm>
              <a:off x="2987" y="3280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06" name="Text Box 124"/>
            <p:cNvSpPr txBox="1">
              <a:spLocks noChangeArrowheads="1"/>
            </p:cNvSpPr>
            <p:nvPr/>
          </p:nvSpPr>
          <p:spPr bwMode="auto">
            <a:xfrm>
              <a:off x="1451" y="2704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5807" name="Group 125"/>
            <p:cNvGrpSpPr/>
            <p:nvPr/>
          </p:nvGrpSpPr>
          <p:grpSpPr bwMode="auto">
            <a:xfrm rot="-5400000">
              <a:off x="2631" y="3000"/>
              <a:ext cx="90" cy="408"/>
              <a:chOff x="2744" y="2931"/>
              <a:chExt cx="57" cy="283"/>
            </a:xfrm>
          </p:grpSpPr>
          <p:sp>
            <p:nvSpPr>
              <p:cNvPr id="75812" name="Arc 126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813" name="Arc 127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814" name="Arc 128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5808" name="Group 129"/>
            <p:cNvGrpSpPr/>
            <p:nvPr/>
          </p:nvGrpSpPr>
          <p:grpSpPr bwMode="auto">
            <a:xfrm rot="-5400000">
              <a:off x="1089" y="3000"/>
              <a:ext cx="90" cy="408"/>
              <a:chOff x="2744" y="2931"/>
              <a:chExt cx="57" cy="283"/>
            </a:xfrm>
          </p:grpSpPr>
          <p:sp>
            <p:nvSpPr>
              <p:cNvPr id="75809" name="Arc 130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810" name="Arc 131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811" name="Arc 132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9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" name="Text Box 95"/>
          <p:cNvSpPr txBox="1">
            <a:spLocks noChangeArrowheads="1"/>
          </p:cNvSpPr>
          <p:nvPr/>
        </p:nvSpPr>
        <p:spPr bwMode="auto">
          <a:xfrm>
            <a:off x="926306" y="3919537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Text Box 96"/>
          <p:cNvSpPr txBox="1">
            <a:spLocks noChangeArrowheads="1"/>
          </p:cNvSpPr>
          <p:nvPr/>
        </p:nvSpPr>
        <p:spPr bwMode="auto">
          <a:xfrm>
            <a:off x="2730181" y="3904455"/>
            <a:ext cx="38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" name="Text Box 95"/>
          <p:cNvSpPr txBox="1">
            <a:spLocks noChangeArrowheads="1"/>
          </p:cNvSpPr>
          <p:nvPr/>
        </p:nvSpPr>
        <p:spPr bwMode="auto">
          <a:xfrm>
            <a:off x="3644902" y="3785393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Text Box 96"/>
          <p:cNvSpPr txBox="1">
            <a:spLocks noChangeArrowheads="1"/>
          </p:cNvSpPr>
          <p:nvPr/>
        </p:nvSpPr>
        <p:spPr bwMode="auto">
          <a:xfrm>
            <a:off x="4940302" y="3785393"/>
            <a:ext cx="38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Text Box 95"/>
          <p:cNvSpPr txBox="1">
            <a:spLocks noChangeArrowheads="1"/>
          </p:cNvSpPr>
          <p:nvPr/>
        </p:nvSpPr>
        <p:spPr bwMode="auto">
          <a:xfrm>
            <a:off x="845342" y="5432028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" name="Text Box 96"/>
          <p:cNvSpPr txBox="1">
            <a:spLocks noChangeArrowheads="1"/>
          </p:cNvSpPr>
          <p:nvPr/>
        </p:nvSpPr>
        <p:spPr bwMode="auto">
          <a:xfrm>
            <a:off x="2649217" y="5416946"/>
            <a:ext cx="38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" name="Text Box 95"/>
          <p:cNvSpPr txBox="1">
            <a:spLocks noChangeArrowheads="1"/>
          </p:cNvSpPr>
          <p:nvPr/>
        </p:nvSpPr>
        <p:spPr bwMode="auto">
          <a:xfrm>
            <a:off x="3259138" y="5430837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" name="Text Box 96"/>
          <p:cNvSpPr txBox="1">
            <a:spLocks noChangeArrowheads="1"/>
          </p:cNvSpPr>
          <p:nvPr/>
        </p:nvSpPr>
        <p:spPr bwMode="auto">
          <a:xfrm>
            <a:off x="4859338" y="5297884"/>
            <a:ext cx="38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" name="Text Box 60"/>
          <p:cNvSpPr txBox="1">
            <a:spLocks noChangeArrowheads="1"/>
          </p:cNvSpPr>
          <p:nvPr/>
        </p:nvSpPr>
        <p:spPr bwMode="auto">
          <a:xfrm>
            <a:off x="3411129" y="1981933"/>
            <a:ext cx="2108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主要是符号</a:t>
            </a:r>
            <a:endParaRPr kumimoji="1" lang="zh-CN" altLang="en-US" sz="20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1249363" y="2828131"/>
          <a:ext cx="25923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公式" r:id="rId1" imgW="1171575" imgH="356870" progId="Equation.3">
                  <p:embed/>
                </p:oleObj>
              </mc:Choice>
              <mc:Fallback>
                <p:oleObj name="公式" r:id="rId1" imgW="1171575" imgH="35687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2828131"/>
                        <a:ext cx="2592387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/>
        </p:nvGraphicFramePr>
        <p:xfrm>
          <a:off x="1177925" y="3547269"/>
          <a:ext cx="28797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公式" r:id="rId3" imgW="1193165" imgH="356870" progId="Equation.3">
                  <p:embed/>
                </p:oleObj>
              </mc:Choice>
              <mc:Fallback>
                <p:oleObj name="公式" r:id="rId3" imgW="1193165" imgH="35687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3547269"/>
                        <a:ext cx="28797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32" name="Object 88"/>
          <p:cNvGraphicFramePr>
            <a:graphicFrameLocks noChangeAspect="1"/>
          </p:cNvGraphicFramePr>
          <p:nvPr/>
        </p:nvGraphicFramePr>
        <p:xfrm>
          <a:off x="4633913" y="2755106"/>
          <a:ext cx="2652712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公式" r:id="rId5" imgW="1158240" imgH="356870" progId="Equation.3">
                  <p:embed/>
                </p:oleObj>
              </mc:Choice>
              <mc:Fallback>
                <p:oleObj name="公式" r:id="rId5" imgW="1158240" imgH="356870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2755106"/>
                        <a:ext cx="2652712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33" name="Object 89"/>
          <p:cNvGraphicFramePr>
            <a:graphicFrameLocks noChangeAspect="1"/>
          </p:cNvGraphicFramePr>
          <p:nvPr/>
        </p:nvGraphicFramePr>
        <p:xfrm>
          <a:off x="4778375" y="3691731"/>
          <a:ext cx="2952750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7" name="公式" r:id="rId7" imgW="1280160" imgH="356870" progId="Equation.3">
                  <p:embed/>
                </p:oleObj>
              </mc:Choice>
              <mc:Fallback>
                <p:oleObj name="公式" r:id="rId7" imgW="1280160" imgH="356870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3691731"/>
                        <a:ext cx="2952750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07" name="Text Box 263"/>
          <p:cNvSpPr txBox="1">
            <a:spLocks noChangeArrowheads="1"/>
          </p:cNvSpPr>
          <p:nvPr/>
        </p:nvSpPr>
        <p:spPr bwMode="auto">
          <a:xfrm>
            <a:off x="471488" y="1103313"/>
            <a:ext cx="609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kumimoji="1" lang="zh-CN" altLang="en-US" sz="32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008" name="Line 264"/>
          <p:cNvSpPr>
            <a:spLocks noChangeShapeType="1"/>
          </p:cNvSpPr>
          <p:nvPr/>
        </p:nvSpPr>
        <p:spPr bwMode="auto">
          <a:xfrm rot="5400000" flipV="1">
            <a:off x="2976563" y="4125119"/>
            <a:ext cx="1587" cy="287337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009" name="Line 265"/>
          <p:cNvSpPr>
            <a:spLocks noChangeShapeType="1"/>
          </p:cNvSpPr>
          <p:nvPr/>
        </p:nvSpPr>
        <p:spPr bwMode="auto">
          <a:xfrm rot="5400000" flipV="1">
            <a:off x="1897063" y="4125119"/>
            <a:ext cx="1587" cy="287337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010" name="Line 266"/>
          <p:cNvSpPr>
            <a:spLocks noChangeShapeType="1"/>
          </p:cNvSpPr>
          <p:nvPr/>
        </p:nvSpPr>
        <p:spPr bwMode="auto">
          <a:xfrm rot="5400000" flipV="1">
            <a:off x="5280025" y="3332956"/>
            <a:ext cx="1588" cy="287338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011" name="Line 267"/>
          <p:cNvSpPr>
            <a:spLocks noChangeShapeType="1"/>
          </p:cNvSpPr>
          <p:nvPr/>
        </p:nvSpPr>
        <p:spPr bwMode="auto">
          <a:xfrm rot="5400000" flipV="1">
            <a:off x="6721475" y="4269581"/>
            <a:ext cx="1588" cy="287338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013" name="Text Box 269"/>
          <p:cNvSpPr txBox="1">
            <a:spLocks noChangeArrowheads="1"/>
          </p:cNvSpPr>
          <p:nvPr/>
        </p:nvSpPr>
        <p:spPr bwMode="auto">
          <a:xfrm>
            <a:off x="8104981" y="843757"/>
            <a:ext cx="576263" cy="564356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写出图示电路电压、电流关系式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4" name="Group 283"/>
          <p:cNvGrpSpPr/>
          <p:nvPr/>
        </p:nvGrpSpPr>
        <p:grpSpPr bwMode="auto">
          <a:xfrm>
            <a:off x="1320800" y="883444"/>
            <a:ext cx="2543175" cy="1935162"/>
            <a:chOff x="657" y="1797"/>
            <a:chExt cx="1602" cy="1219"/>
          </a:xfrm>
        </p:grpSpPr>
        <p:sp>
          <p:nvSpPr>
            <p:cNvPr id="76932" name="Text Box 284"/>
            <p:cNvSpPr txBox="1">
              <a:spLocks noChangeArrowheads="1"/>
            </p:cNvSpPr>
            <p:nvPr/>
          </p:nvSpPr>
          <p:spPr bwMode="auto">
            <a:xfrm>
              <a:off x="839" y="1810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33" name="Line 285"/>
            <p:cNvSpPr>
              <a:spLocks noChangeShapeType="1"/>
            </p:cNvSpPr>
            <p:nvPr/>
          </p:nvSpPr>
          <p:spPr bwMode="auto">
            <a:xfrm flipV="1">
              <a:off x="1292" y="2205"/>
              <a:ext cx="0" cy="2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34" name="Line 286"/>
            <p:cNvSpPr>
              <a:spLocks noChangeShapeType="1"/>
            </p:cNvSpPr>
            <p:nvPr/>
          </p:nvSpPr>
          <p:spPr bwMode="auto">
            <a:xfrm flipH="1" flipV="1">
              <a:off x="1292" y="2802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35" name="Line 287"/>
            <p:cNvSpPr>
              <a:spLocks noChangeShapeType="1"/>
            </p:cNvSpPr>
            <p:nvPr/>
          </p:nvSpPr>
          <p:spPr bwMode="auto">
            <a:xfrm flipV="1">
              <a:off x="1545" y="2806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36" name="Line 288"/>
            <p:cNvSpPr>
              <a:spLocks noChangeShapeType="1"/>
            </p:cNvSpPr>
            <p:nvPr/>
          </p:nvSpPr>
          <p:spPr bwMode="auto">
            <a:xfrm flipH="1" flipV="1">
              <a:off x="1565" y="2205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37" name="Line 289"/>
            <p:cNvSpPr>
              <a:spLocks noChangeShapeType="1"/>
            </p:cNvSpPr>
            <p:nvPr/>
          </p:nvSpPr>
          <p:spPr bwMode="auto">
            <a:xfrm>
              <a:off x="748" y="2205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38" name="Line 290"/>
            <p:cNvSpPr>
              <a:spLocks noChangeShapeType="1"/>
            </p:cNvSpPr>
            <p:nvPr/>
          </p:nvSpPr>
          <p:spPr bwMode="auto">
            <a:xfrm>
              <a:off x="801" y="2994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39" name="Line 291"/>
            <p:cNvSpPr>
              <a:spLocks noChangeShapeType="1"/>
            </p:cNvSpPr>
            <p:nvPr/>
          </p:nvSpPr>
          <p:spPr bwMode="auto">
            <a:xfrm>
              <a:off x="1545" y="2205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40" name="Line 292"/>
            <p:cNvSpPr>
              <a:spLocks noChangeShapeType="1"/>
            </p:cNvSpPr>
            <p:nvPr/>
          </p:nvSpPr>
          <p:spPr bwMode="auto">
            <a:xfrm>
              <a:off x="1545" y="2992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41" name="Text Box 293"/>
            <p:cNvSpPr txBox="1">
              <a:spLocks noChangeArrowheads="1"/>
            </p:cNvSpPr>
            <p:nvPr/>
          </p:nvSpPr>
          <p:spPr bwMode="auto">
            <a:xfrm>
              <a:off x="1565" y="220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42" name="Text Box 294"/>
            <p:cNvSpPr txBox="1">
              <a:spLocks noChangeArrowheads="1"/>
            </p:cNvSpPr>
            <p:nvPr/>
          </p:nvSpPr>
          <p:spPr bwMode="auto">
            <a:xfrm>
              <a:off x="1066" y="220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43" name="Line 295"/>
            <p:cNvSpPr>
              <a:spLocks noChangeShapeType="1"/>
            </p:cNvSpPr>
            <p:nvPr/>
          </p:nvSpPr>
          <p:spPr bwMode="auto">
            <a:xfrm>
              <a:off x="801" y="2152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44" name="Text Box 296"/>
            <p:cNvSpPr txBox="1">
              <a:spLocks noChangeArrowheads="1"/>
            </p:cNvSpPr>
            <p:nvPr/>
          </p:nvSpPr>
          <p:spPr bwMode="auto">
            <a:xfrm>
              <a:off x="975" y="2432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45" name="Text Box 297"/>
            <p:cNvSpPr txBox="1">
              <a:spLocks noChangeArrowheads="1"/>
            </p:cNvSpPr>
            <p:nvPr/>
          </p:nvSpPr>
          <p:spPr bwMode="auto">
            <a:xfrm>
              <a:off x="1565" y="2432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46" name="Text Box 298"/>
            <p:cNvSpPr txBox="1">
              <a:spLocks noChangeArrowheads="1"/>
            </p:cNvSpPr>
            <p:nvPr/>
          </p:nvSpPr>
          <p:spPr bwMode="auto">
            <a:xfrm>
              <a:off x="665" y="2176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47" name="Text Box 299"/>
            <p:cNvSpPr txBox="1">
              <a:spLocks noChangeArrowheads="1"/>
            </p:cNvSpPr>
            <p:nvPr/>
          </p:nvSpPr>
          <p:spPr bwMode="auto">
            <a:xfrm>
              <a:off x="675" y="257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48" name="Text Box 300"/>
            <p:cNvSpPr txBox="1">
              <a:spLocks noChangeArrowheads="1"/>
            </p:cNvSpPr>
            <p:nvPr/>
          </p:nvSpPr>
          <p:spPr bwMode="auto">
            <a:xfrm>
              <a:off x="657" y="2408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49" name="Text Box 301"/>
            <p:cNvSpPr txBox="1">
              <a:spLocks noChangeArrowheads="1"/>
            </p:cNvSpPr>
            <p:nvPr/>
          </p:nvSpPr>
          <p:spPr bwMode="auto">
            <a:xfrm>
              <a:off x="1943" y="2188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50" name="Text Box 302"/>
            <p:cNvSpPr txBox="1">
              <a:spLocks noChangeArrowheads="1"/>
            </p:cNvSpPr>
            <p:nvPr/>
          </p:nvSpPr>
          <p:spPr bwMode="auto">
            <a:xfrm>
              <a:off x="1941" y="260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51" name="Text Box 303"/>
            <p:cNvSpPr txBox="1">
              <a:spLocks noChangeArrowheads="1"/>
            </p:cNvSpPr>
            <p:nvPr/>
          </p:nvSpPr>
          <p:spPr bwMode="auto">
            <a:xfrm>
              <a:off x="1955" y="2456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52" name="Text Box 304"/>
            <p:cNvSpPr txBox="1">
              <a:spLocks noChangeArrowheads="1"/>
            </p:cNvSpPr>
            <p:nvPr/>
          </p:nvSpPr>
          <p:spPr bwMode="auto">
            <a:xfrm>
              <a:off x="1791" y="1797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53" name="Text Box 305"/>
            <p:cNvSpPr txBox="1">
              <a:spLocks noChangeArrowheads="1"/>
            </p:cNvSpPr>
            <p:nvPr/>
          </p:nvSpPr>
          <p:spPr bwMode="auto">
            <a:xfrm>
              <a:off x="1281" y="1892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54" name="Oval 306"/>
            <p:cNvSpPr>
              <a:spLocks noChangeArrowheads="1"/>
            </p:cNvSpPr>
            <p:nvPr/>
          </p:nvSpPr>
          <p:spPr bwMode="auto">
            <a:xfrm>
              <a:off x="748" y="2203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955" name="Oval 307"/>
            <p:cNvSpPr>
              <a:spLocks noChangeArrowheads="1"/>
            </p:cNvSpPr>
            <p:nvPr/>
          </p:nvSpPr>
          <p:spPr bwMode="auto">
            <a:xfrm>
              <a:off x="753" y="2968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956" name="Line 308"/>
            <p:cNvSpPr>
              <a:spLocks noChangeShapeType="1"/>
            </p:cNvSpPr>
            <p:nvPr/>
          </p:nvSpPr>
          <p:spPr bwMode="auto">
            <a:xfrm flipH="1">
              <a:off x="1701" y="2160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57" name="Oval 309"/>
            <p:cNvSpPr>
              <a:spLocks noChangeArrowheads="1"/>
            </p:cNvSpPr>
            <p:nvPr/>
          </p:nvSpPr>
          <p:spPr bwMode="auto">
            <a:xfrm>
              <a:off x="2025" y="2968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958" name="Oval 310"/>
            <p:cNvSpPr>
              <a:spLocks noChangeArrowheads="1"/>
            </p:cNvSpPr>
            <p:nvPr/>
          </p:nvSpPr>
          <p:spPr bwMode="auto">
            <a:xfrm>
              <a:off x="2019" y="2167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959" name="Arc 311"/>
            <p:cNvSpPr/>
            <p:nvPr/>
          </p:nvSpPr>
          <p:spPr bwMode="auto">
            <a:xfrm flipH="1">
              <a:off x="1185" y="2091"/>
              <a:ext cx="148" cy="131"/>
            </a:xfrm>
            <a:custGeom>
              <a:avLst/>
              <a:gdLst>
                <a:gd name="T0" fmla="*/ 0 w 22702"/>
                <a:gd name="T1" fmla="*/ 0 h 21600"/>
                <a:gd name="T2" fmla="*/ 0 w 22702"/>
                <a:gd name="T3" fmla="*/ 0 h 21600"/>
                <a:gd name="T4" fmla="*/ 0 w 2270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02"/>
                <a:gd name="T10" fmla="*/ 0 h 21600"/>
                <a:gd name="T11" fmla="*/ 22702 w 2270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60" name="Arc 312"/>
            <p:cNvSpPr/>
            <p:nvPr/>
          </p:nvSpPr>
          <p:spPr bwMode="auto">
            <a:xfrm>
              <a:off x="1491" y="2099"/>
              <a:ext cx="148" cy="131"/>
            </a:xfrm>
            <a:custGeom>
              <a:avLst/>
              <a:gdLst>
                <a:gd name="T0" fmla="*/ 0 w 22702"/>
                <a:gd name="T1" fmla="*/ 0 h 21600"/>
                <a:gd name="T2" fmla="*/ 0 w 22702"/>
                <a:gd name="T3" fmla="*/ 0 h 21600"/>
                <a:gd name="T4" fmla="*/ 0 w 2270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02"/>
                <a:gd name="T10" fmla="*/ 0 h 21600"/>
                <a:gd name="T11" fmla="*/ 22702 w 2270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6961" name="Group 313"/>
            <p:cNvGrpSpPr/>
            <p:nvPr/>
          </p:nvGrpSpPr>
          <p:grpSpPr bwMode="auto">
            <a:xfrm rot="10800000">
              <a:off x="1474" y="2432"/>
              <a:ext cx="91" cy="363"/>
              <a:chOff x="2744" y="2931"/>
              <a:chExt cx="57" cy="283"/>
            </a:xfrm>
          </p:grpSpPr>
          <p:sp>
            <p:nvSpPr>
              <p:cNvPr id="76966" name="Arc 314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67" name="Arc 315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68" name="Arc 316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6962" name="Group 317"/>
            <p:cNvGrpSpPr/>
            <p:nvPr/>
          </p:nvGrpSpPr>
          <p:grpSpPr bwMode="auto">
            <a:xfrm>
              <a:off x="1292" y="2432"/>
              <a:ext cx="91" cy="363"/>
              <a:chOff x="2744" y="2931"/>
              <a:chExt cx="57" cy="283"/>
            </a:xfrm>
          </p:grpSpPr>
          <p:sp>
            <p:nvSpPr>
              <p:cNvPr id="76963" name="Arc 318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64" name="Arc 319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65" name="Arc 320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Group 321"/>
          <p:cNvGrpSpPr/>
          <p:nvPr/>
        </p:nvGrpSpPr>
        <p:grpSpPr bwMode="auto">
          <a:xfrm>
            <a:off x="4562475" y="812006"/>
            <a:ext cx="2543175" cy="1958975"/>
            <a:chOff x="3243" y="2024"/>
            <a:chExt cx="1602" cy="1234"/>
          </a:xfrm>
        </p:grpSpPr>
        <p:sp>
          <p:nvSpPr>
            <p:cNvPr id="76895" name="Text Box 322"/>
            <p:cNvSpPr txBox="1">
              <a:spLocks noChangeArrowheads="1"/>
            </p:cNvSpPr>
            <p:nvPr/>
          </p:nvSpPr>
          <p:spPr bwMode="auto">
            <a:xfrm>
              <a:off x="3425" y="2037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96" name="Line 323"/>
            <p:cNvSpPr>
              <a:spLocks noChangeShapeType="1"/>
            </p:cNvSpPr>
            <p:nvPr/>
          </p:nvSpPr>
          <p:spPr bwMode="auto">
            <a:xfrm flipV="1">
              <a:off x="3878" y="2432"/>
              <a:ext cx="0" cy="2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97" name="Line 324"/>
            <p:cNvSpPr>
              <a:spLocks noChangeShapeType="1"/>
            </p:cNvSpPr>
            <p:nvPr/>
          </p:nvSpPr>
          <p:spPr bwMode="auto">
            <a:xfrm flipH="1" flipV="1">
              <a:off x="3878" y="3029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98" name="Line 325"/>
            <p:cNvSpPr>
              <a:spLocks noChangeShapeType="1"/>
            </p:cNvSpPr>
            <p:nvPr/>
          </p:nvSpPr>
          <p:spPr bwMode="auto">
            <a:xfrm flipV="1">
              <a:off x="4131" y="3033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99" name="Line 326"/>
            <p:cNvSpPr>
              <a:spLocks noChangeShapeType="1"/>
            </p:cNvSpPr>
            <p:nvPr/>
          </p:nvSpPr>
          <p:spPr bwMode="auto">
            <a:xfrm flipH="1" flipV="1">
              <a:off x="4151" y="2432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00" name="Line 327"/>
            <p:cNvSpPr>
              <a:spLocks noChangeShapeType="1"/>
            </p:cNvSpPr>
            <p:nvPr/>
          </p:nvSpPr>
          <p:spPr bwMode="auto">
            <a:xfrm>
              <a:off x="3334" y="2432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01" name="Line 328"/>
            <p:cNvSpPr>
              <a:spLocks noChangeShapeType="1"/>
            </p:cNvSpPr>
            <p:nvPr/>
          </p:nvSpPr>
          <p:spPr bwMode="auto">
            <a:xfrm>
              <a:off x="3387" y="3221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02" name="Line 329"/>
            <p:cNvSpPr>
              <a:spLocks noChangeShapeType="1"/>
            </p:cNvSpPr>
            <p:nvPr/>
          </p:nvSpPr>
          <p:spPr bwMode="auto">
            <a:xfrm>
              <a:off x="4131" y="2432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03" name="Line 330"/>
            <p:cNvSpPr>
              <a:spLocks noChangeShapeType="1"/>
            </p:cNvSpPr>
            <p:nvPr/>
          </p:nvSpPr>
          <p:spPr bwMode="auto">
            <a:xfrm>
              <a:off x="4131" y="3219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04" name="Text Box 331"/>
            <p:cNvSpPr txBox="1">
              <a:spLocks noChangeArrowheads="1"/>
            </p:cNvSpPr>
            <p:nvPr/>
          </p:nvSpPr>
          <p:spPr bwMode="auto">
            <a:xfrm>
              <a:off x="4150" y="2931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05" name="Text Box 332"/>
            <p:cNvSpPr txBox="1">
              <a:spLocks noChangeArrowheads="1"/>
            </p:cNvSpPr>
            <p:nvPr/>
          </p:nvSpPr>
          <p:spPr bwMode="auto">
            <a:xfrm>
              <a:off x="3652" y="243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06" name="Line 333"/>
            <p:cNvSpPr>
              <a:spLocks noChangeShapeType="1"/>
            </p:cNvSpPr>
            <p:nvPr/>
          </p:nvSpPr>
          <p:spPr bwMode="auto">
            <a:xfrm>
              <a:off x="3387" y="2379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07" name="Text Box 334"/>
            <p:cNvSpPr txBox="1">
              <a:spLocks noChangeArrowheads="1"/>
            </p:cNvSpPr>
            <p:nvPr/>
          </p:nvSpPr>
          <p:spPr bwMode="auto">
            <a:xfrm>
              <a:off x="3561" y="2659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08" name="Text Box 335"/>
            <p:cNvSpPr txBox="1">
              <a:spLocks noChangeArrowheads="1"/>
            </p:cNvSpPr>
            <p:nvPr/>
          </p:nvSpPr>
          <p:spPr bwMode="auto">
            <a:xfrm>
              <a:off x="4151" y="2659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09" name="Text Box 336"/>
            <p:cNvSpPr txBox="1">
              <a:spLocks noChangeArrowheads="1"/>
            </p:cNvSpPr>
            <p:nvPr/>
          </p:nvSpPr>
          <p:spPr bwMode="auto">
            <a:xfrm>
              <a:off x="3251" y="2403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10" name="Text Box 337"/>
            <p:cNvSpPr txBox="1">
              <a:spLocks noChangeArrowheads="1"/>
            </p:cNvSpPr>
            <p:nvPr/>
          </p:nvSpPr>
          <p:spPr bwMode="auto">
            <a:xfrm>
              <a:off x="3261" y="280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11" name="Text Box 338"/>
            <p:cNvSpPr txBox="1">
              <a:spLocks noChangeArrowheads="1"/>
            </p:cNvSpPr>
            <p:nvPr/>
          </p:nvSpPr>
          <p:spPr bwMode="auto">
            <a:xfrm>
              <a:off x="3243" y="2635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12" name="Text Box 339"/>
            <p:cNvSpPr txBox="1">
              <a:spLocks noChangeArrowheads="1"/>
            </p:cNvSpPr>
            <p:nvPr/>
          </p:nvSpPr>
          <p:spPr bwMode="auto">
            <a:xfrm>
              <a:off x="4529" y="2415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13" name="Text Box 340"/>
            <p:cNvSpPr txBox="1">
              <a:spLocks noChangeArrowheads="1"/>
            </p:cNvSpPr>
            <p:nvPr/>
          </p:nvSpPr>
          <p:spPr bwMode="auto">
            <a:xfrm>
              <a:off x="4527" y="2827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14" name="Text Box 341"/>
            <p:cNvSpPr txBox="1">
              <a:spLocks noChangeArrowheads="1"/>
            </p:cNvSpPr>
            <p:nvPr/>
          </p:nvSpPr>
          <p:spPr bwMode="auto">
            <a:xfrm>
              <a:off x="4541" y="2683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15" name="Text Box 342"/>
            <p:cNvSpPr txBox="1">
              <a:spLocks noChangeArrowheads="1"/>
            </p:cNvSpPr>
            <p:nvPr/>
          </p:nvSpPr>
          <p:spPr bwMode="auto">
            <a:xfrm>
              <a:off x="4377" y="2024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16" name="Text Box 343"/>
            <p:cNvSpPr txBox="1">
              <a:spLocks noChangeArrowheads="1"/>
            </p:cNvSpPr>
            <p:nvPr/>
          </p:nvSpPr>
          <p:spPr bwMode="auto">
            <a:xfrm>
              <a:off x="3867" y="2119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917" name="Oval 344"/>
            <p:cNvSpPr>
              <a:spLocks noChangeArrowheads="1"/>
            </p:cNvSpPr>
            <p:nvPr/>
          </p:nvSpPr>
          <p:spPr bwMode="auto">
            <a:xfrm>
              <a:off x="3334" y="2430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918" name="Oval 345"/>
            <p:cNvSpPr>
              <a:spLocks noChangeArrowheads="1"/>
            </p:cNvSpPr>
            <p:nvPr/>
          </p:nvSpPr>
          <p:spPr bwMode="auto">
            <a:xfrm>
              <a:off x="3339" y="3195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919" name="Line 346"/>
            <p:cNvSpPr>
              <a:spLocks noChangeShapeType="1"/>
            </p:cNvSpPr>
            <p:nvPr/>
          </p:nvSpPr>
          <p:spPr bwMode="auto">
            <a:xfrm flipH="1">
              <a:off x="4287" y="2387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20" name="Oval 347"/>
            <p:cNvSpPr>
              <a:spLocks noChangeArrowheads="1"/>
            </p:cNvSpPr>
            <p:nvPr/>
          </p:nvSpPr>
          <p:spPr bwMode="auto">
            <a:xfrm>
              <a:off x="4611" y="3195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921" name="Oval 348"/>
            <p:cNvSpPr>
              <a:spLocks noChangeArrowheads="1"/>
            </p:cNvSpPr>
            <p:nvPr/>
          </p:nvSpPr>
          <p:spPr bwMode="auto">
            <a:xfrm>
              <a:off x="4605" y="2394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922" name="Arc 349"/>
            <p:cNvSpPr/>
            <p:nvPr/>
          </p:nvSpPr>
          <p:spPr bwMode="auto">
            <a:xfrm flipH="1">
              <a:off x="3771" y="2318"/>
              <a:ext cx="148" cy="131"/>
            </a:xfrm>
            <a:custGeom>
              <a:avLst/>
              <a:gdLst>
                <a:gd name="T0" fmla="*/ 0 w 22702"/>
                <a:gd name="T1" fmla="*/ 0 h 21600"/>
                <a:gd name="T2" fmla="*/ 0 w 22702"/>
                <a:gd name="T3" fmla="*/ 0 h 21600"/>
                <a:gd name="T4" fmla="*/ 0 w 2270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02"/>
                <a:gd name="T10" fmla="*/ 0 h 21600"/>
                <a:gd name="T11" fmla="*/ 22702 w 2270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23" name="Arc 350"/>
            <p:cNvSpPr/>
            <p:nvPr/>
          </p:nvSpPr>
          <p:spPr bwMode="auto">
            <a:xfrm>
              <a:off x="4077" y="2326"/>
              <a:ext cx="148" cy="131"/>
            </a:xfrm>
            <a:custGeom>
              <a:avLst/>
              <a:gdLst>
                <a:gd name="T0" fmla="*/ 0 w 22702"/>
                <a:gd name="T1" fmla="*/ 0 h 21600"/>
                <a:gd name="T2" fmla="*/ 0 w 22702"/>
                <a:gd name="T3" fmla="*/ 0 h 21600"/>
                <a:gd name="T4" fmla="*/ 0 w 2270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02"/>
                <a:gd name="T10" fmla="*/ 0 h 21600"/>
                <a:gd name="T11" fmla="*/ 22702 w 2270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6924" name="Group 351"/>
            <p:cNvGrpSpPr/>
            <p:nvPr/>
          </p:nvGrpSpPr>
          <p:grpSpPr bwMode="auto">
            <a:xfrm rot="10800000">
              <a:off x="4060" y="2659"/>
              <a:ext cx="91" cy="363"/>
              <a:chOff x="2744" y="2931"/>
              <a:chExt cx="57" cy="283"/>
            </a:xfrm>
          </p:grpSpPr>
          <p:sp>
            <p:nvSpPr>
              <p:cNvPr id="76929" name="Arc 352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0" name="Arc 353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1" name="Arc 354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6925" name="Group 355"/>
            <p:cNvGrpSpPr/>
            <p:nvPr/>
          </p:nvGrpSpPr>
          <p:grpSpPr bwMode="auto">
            <a:xfrm>
              <a:off x="3878" y="2659"/>
              <a:ext cx="91" cy="363"/>
              <a:chOff x="2744" y="2931"/>
              <a:chExt cx="57" cy="283"/>
            </a:xfrm>
          </p:grpSpPr>
          <p:sp>
            <p:nvSpPr>
              <p:cNvPr id="76926" name="Arc 356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27" name="Arc 357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28" name="Arc 358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Group 359"/>
          <p:cNvGrpSpPr/>
          <p:nvPr/>
        </p:nvGrpSpPr>
        <p:grpSpPr bwMode="auto">
          <a:xfrm>
            <a:off x="1249363" y="4628356"/>
            <a:ext cx="2543175" cy="1960563"/>
            <a:chOff x="3061" y="2205"/>
            <a:chExt cx="1602" cy="1235"/>
          </a:xfrm>
        </p:grpSpPr>
        <p:sp>
          <p:nvSpPr>
            <p:cNvPr id="76858" name="Text Box 360"/>
            <p:cNvSpPr txBox="1">
              <a:spLocks noChangeArrowheads="1"/>
            </p:cNvSpPr>
            <p:nvPr/>
          </p:nvSpPr>
          <p:spPr bwMode="auto">
            <a:xfrm>
              <a:off x="3243" y="2218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59" name="Line 361"/>
            <p:cNvSpPr>
              <a:spLocks noChangeShapeType="1"/>
            </p:cNvSpPr>
            <p:nvPr/>
          </p:nvSpPr>
          <p:spPr bwMode="auto">
            <a:xfrm flipV="1">
              <a:off x="3696" y="2613"/>
              <a:ext cx="0" cy="2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60" name="Line 362"/>
            <p:cNvSpPr>
              <a:spLocks noChangeShapeType="1"/>
            </p:cNvSpPr>
            <p:nvPr/>
          </p:nvSpPr>
          <p:spPr bwMode="auto">
            <a:xfrm flipH="1" flipV="1">
              <a:off x="3696" y="3210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61" name="Line 363"/>
            <p:cNvSpPr>
              <a:spLocks noChangeShapeType="1"/>
            </p:cNvSpPr>
            <p:nvPr/>
          </p:nvSpPr>
          <p:spPr bwMode="auto">
            <a:xfrm flipV="1">
              <a:off x="3949" y="3214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62" name="Line 364"/>
            <p:cNvSpPr>
              <a:spLocks noChangeShapeType="1"/>
            </p:cNvSpPr>
            <p:nvPr/>
          </p:nvSpPr>
          <p:spPr bwMode="auto">
            <a:xfrm flipH="1" flipV="1">
              <a:off x="3969" y="2613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63" name="Line 365"/>
            <p:cNvSpPr>
              <a:spLocks noChangeShapeType="1"/>
            </p:cNvSpPr>
            <p:nvPr/>
          </p:nvSpPr>
          <p:spPr bwMode="auto">
            <a:xfrm>
              <a:off x="3152" y="2613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64" name="Line 366"/>
            <p:cNvSpPr>
              <a:spLocks noChangeShapeType="1"/>
            </p:cNvSpPr>
            <p:nvPr/>
          </p:nvSpPr>
          <p:spPr bwMode="auto">
            <a:xfrm>
              <a:off x="3205" y="3402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65" name="Line 367"/>
            <p:cNvSpPr>
              <a:spLocks noChangeShapeType="1"/>
            </p:cNvSpPr>
            <p:nvPr/>
          </p:nvSpPr>
          <p:spPr bwMode="auto">
            <a:xfrm>
              <a:off x="3949" y="2613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66" name="Line 368"/>
            <p:cNvSpPr>
              <a:spLocks noChangeShapeType="1"/>
            </p:cNvSpPr>
            <p:nvPr/>
          </p:nvSpPr>
          <p:spPr bwMode="auto">
            <a:xfrm>
              <a:off x="3949" y="3400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67" name="Text Box 369"/>
            <p:cNvSpPr txBox="1">
              <a:spLocks noChangeArrowheads="1"/>
            </p:cNvSpPr>
            <p:nvPr/>
          </p:nvSpPr>
          <p:spPr bwMode="auto">
            <a:xfrm>
              <a:off x="3969" y="311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68" name="Text Box 370"/>
            <p:cNvSpPr txBox="1">
              <a:spLocks noChangeArrowheads="1"/>
            </p:cNvSpPr>
            <p:nvPr/>
          </p:nvSpPr>
          <p:spPr bwMode="auto">
            <a:xfrm>
              <a:off x="3470" y="261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69" name="Line 371"/>
            <p:cNvSpPr>
              <a:spLocks noChangeShapeType="1"/>
            </p:cNvSpPr>
            <p:nvPr/>
          </p:nvSpPr>
          <p:spPr bwMode="auto">
            <a:xfrm>
              <a:off x="3205" y="2560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70" name="Text Box 372"/>
            <p:cNvSpPr txBox="1">
              <a:spLocks noChangeArrowheads="1"/>
            </p:cNvSpPr>
            <p:nvPr/>
          </p:nvSpPr>
          <p:spPr bwMode="auto">
            <a:xfrm>
              <a:off x="3379" y="2840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71" name="Text Box 373"/>
            <p:cNvSpPr txBox="1">
              <a:spLocks noChangeArrowheads="1"/>
            </p:cNvSpPr>
            <p:nvPr/>
          </p:nvSpPr>
          <p:spPr bwMode="auto">
            <a:xfrm>
              <a:off x="3969" y="2840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72" name="Text Box 374"/>
            <p:cNvSpPr txBox="1">
              <a:spLocks noChangeArrowheads="1"/>
            </p:cNvSpPr>
            <p:nvPr/>
          </p:nvSpPr>
          <p:spPr bwMode="auto">
            <a:xfrm>
              <a:off x="3069" y="2584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73" name="Text Box 375"/>
            <p:cNvSpPr txBox="1">
              <a:spLocks noChangeArrowheads="1"/>
            </p:cNvSpPr>
            <p:nvPr/>
          </p:nvSpPr>
          <p:spPr bwMode="auto">
            <a:xfrm>
              <a:off x="3079" y="298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74" name="Text Box 376"/>
            <p:cNvSpPr txBox="1">
              <a:spLocks noChangeArrowheads="1"/>
            </p:cNvSpPr>
            <p:nvPr/>
          </p:nvSpPr>
          <p:spPr bwMode="auto">
            <a:xfrm>
              <a:off x="3061" y="2816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75" name="Text Box 377"/>
            <p:cNvSpPr txBox="1">
              <a:spLocks noChangeArrowheads="1"/>
            </p:cNvSpPr>
            <p:nvPr/>
          </p:nvSpPr>
          <p:spPr bwMode="auto">
            <a:xfrm>
              <a:off x="4347" y="2596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76" name="Text Box 378"/>
            <p:cNvSpPr txBox="1">
              <a:spLocks noChangeArrowheads="1"/>
            </p:cNvSpPr>
            <p:nvPr/>
          </p:nvSpPr>
          <p:spPr bwMode="auto">
            <a:xfrm>
              <a:off x="4345" y="300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77" name="Text Box 379"/>
            <p:cNvSpPr txBox="1">
              <a:spLocks noChangeArrowheads="1"/>
            </p:cNvSpPr>
            <p:nvPr/>
          </p:nvSpPr>
          <p:spPr bwMode="auto">
            <a:xfrm>
              <a:off x="4359" y="2864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78" name="Text Box 380"/>
            <p:cNvSpPr txBox="1">
              <a:spLocks noChangeArrowheads="1"/>
            </p:cNvSpPr>
            <p:nvPr/>
          </p:nvSpPr>
          <p:spPr bwMode="auto">
            <a:xfrm>
              <a:off x="4195" y="2205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79" name="Text Box 381"/>
            <p:cNvSpPr txBox="1">
              <a:spLocks noChangeArrowheads="1"/>
            </p:cNvSpPr>
            <p:nvPr/>
          </p:nvSpPr>
          <p:spPr bwMode="auto">
            <a:xfrm>
              <a:off x="3685" y="2300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80" name="Oval 382"/>
            <p:cNvSpPr>
              <a:spLocks noChangeArrowheads="1"/>
            </p:cNvSpPr>
            <p:nvPr/>
          </p:nvSpPr>
          <p:spPr bwMode="auto">
            <a:xfrm>
              <a:off x="3152" y="2611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881" name="Oval 383"/>
            <p:cNvSpPr>
              <a:spLocks noChangeArrowheads="1"/>
            </p:cNvSpPr>
            <p:nvPr/>
          </p:nvSpPr>
          <p:spPr bwMode="auto">
            <a:xfrm>
              <a:off x="3157" y="3376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882" name="Line 384"/>
            <p:cNvSpPr>
              <a:spLocks noChangeShapeType="1"/>
            </p:cNvSpPr>
            <p:nvPr/>
          </p:nvSpPr>
          <p:spPr bwMode="auto">
            <a:xfrm flipH="1">
              <a:off x="4105" y="2568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83" name="Oval 385"/>
            <p:cNvSpPr>
              <a:spLocks noChangeArrowheads="1"/>
            </p:cNvSpPr>
            <p:nvPr/>
          </p:nvSpPr>
          <p:spPr bwMode="auto">
            <a:xfrm>
              <a:off x="4429" y="3376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884" name="Oval 386"/>
            <p:cNvSpPr>
              <a:spLocks noChangeArrowheads="1"/>
            </p:cNvSpPr>
            <p:nvPr/>
          </p:nvSpPr>
          <p:spPr bwMode="auto">
            <a:xfrm>
              <a:off x="4423" y="2575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885" name="Arc 387"/>
            <p:cNvSpPr/>
            <p:nvPr/>
          </p:nvSpPr>
          <p:spPr bwMode="auto">
            <a:xfrm flipH="1">
              <a:off x="3589" y="2499"/>
              <a:ext cx="148" cy="131"/>
            </a:xfrm>
            <a:custGeom>
              <a:avLst/>
              <a:gdLst>
                <a:gd name="T0" fmla="*/ 0 w 22702"/>
                <a:gd name="T1" fmla="*/ 0 h 21600"/>
                <a:gd name="T2" fmla="*/ 0 w 22702"/>
                <a:gd name="T3" fmla="*/ 0 h 21600"/>
                <a:gd name="T4" fmla="*/ 0 w 2270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02"/>
                <a:gd name="T10" fmla="*/ 0 h 21600"/>
                <a:gd name="T11" fmla="*/ 22702 w 2270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86" name="Arc 388"/>
            <p:cNvSpPr/>
            <p:nvPr/>
          </p:nvSpPr>
          <p:spPr bwMode="auto">
            <a:xfrm>
              <a:off x="3895" y="2507"/>
              <a:ext cx="148" cy="131"/>
            </a:xfrm>
            <a:custGeom>
              <a:avLst/>
              <a:gdLst>
                <a:gd name="T0" fmla="*/ 0 w 22702"/>
                <a:gd name="T1" fmla="*/ 0 h 21600"/>
                <a:gd name="T2" fmla="*/ 0 w 22702"/>
                <a:gd name="T3" fmla="*/ 0 h 21600"/>
                <a:gd name="T4" fmla="*/ 0 w 2270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02"/>
                <a:gd name="T10" fmla="*/ 0 h 21600"/>
                <a:gd name="T11" fmla="*/ 22702 w 2270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6887" name="Group 389"/>
            <p:cNvGrpSpPr/>
            <p:nvPr/>
          </p:nvGrpSpPr>
          <p:grpSpPr bwMode="auto">
            <a:xfrm rot="10800000">
              <a:off x="3878" y="2840"/>
              <a:ext cx="91" cy="363"/>
              <a:chOff x="2744" y="2931"/>
              <a:chExt cx="57" cy="283"/>
            </a:xfrm>
          </p:grpSpPr>
          <p:sp>
            <p:nvSpPr>
              <p:cNvPr id="76892" name="Arc 390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93" name="Arc 391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94" name="Arc 392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6888" name="Group 393"/>
            <p:cNvGrpSpPr/>
            <p:nvPr/>
          </p:nvGrpSpPr>
          <p:grpSpPr bwMode="auto">
            <a:xfrm>
              <a:off x="3696" y="2840"/>
              <a:ext cx="91" cy="363"/>
              <a:chOff x="2744" y="2931"/>
              <a:chExt cx="57" cy="283"/>
            </a:xfrm>
          </p:grpSpPr>
          <p:sp>
            <p:nvSpPr>
              <p:cNvPr id="76889" name="Arc 394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90" name="Arc 395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91" name="Arc 396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397"/>
          <p:cNvGrpSpPr/>
          <p:nvPr/>
        </p:nvGrpSpPr>
        <p:grpSpPr bwMode="auto">
          <a:xfrm>
            <a:off x="4705350" y="4628356"/>
            <a:ext cx="2498725" cy="1958975"/>
            <a:chOff x="657" y="1797"/>
            <a:chExt cx="1574" cy="1234"/>
          </a:xfrm>
        </p:grpSpPr>
        <p:sp>
          <p:nvSpPr>
            <p:cNvPr id="76821" name="Text Box 398"/>
            <p:cNvSpPr txBox="1">
              <a:spLocks noChangeArrowheads="1"/>
            </p:cNvSpPr>
            <p:nvPr/>
          </p:nvSpPr>
          <p:spPr bwMode="auto">
            <a:xfrm>
              <a:off x="839" y="1810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22" name="Line 399"/>
            <p:cNvSpPr>
              <a:spLocks noChangeShapeType="1"/>
            </p:cNvSpPr>
            <p:nvPr/>
          </p:nvSpPr>
          <p:spPr bwMode="auto">
            <a:xfrm flipV="1">
              <a:off x="1292" y="2205"/>
              <a:ext cx="0" cy="2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3" name="Line 400"/>
            <p:cNvSpPr>
              <a:spLocks noChangeShapeType="1"/>
            </p:cNvSpPr>
            <p:nvPr/>
          </p:nvSpPr>
          <p:spPr bwMode="auto">
            <a:xfrm flipH="1" flipV="1">
              <a:off x="1292" y="2802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4" name="Line 401"/>
            <p:cNvSpPr>
              <a:spLocks noChangeShapeType="1"/>
            </p:cNvSpPr>
            <p:nvPr/>
          </p:nvSpPr>
          <p:spPr bwMode="auto">
            <a:xfrm flipV="1">
              <a:off x="1545" y="2806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5" name="Line 402"/>
            <p:cNvSpPr>
              <a:spLocks noChangeShapeType="1"/>
            </p:cNvSpPr>
            <p:nvPr/>
          </p:nvSpPr>
          <p:spPr bwMode="auto">
            <a:xfrm flipH="1" flipV="1">
              <a:off x="1565" y="2205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6" name="Line 403"/>
            <p:cNvSpPr>
              <a:spLocks noChangeShapeType="1"/>
            </p:cNvSpPr>
            <p:nvPr/>
          </p:nvSpPr>
          <p:spPr bwMode="auto">
            <a:xfrm>
              <a:off x="748" y="2205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7" name="Line 404"/>
            <p:cNvSpPr>
              <a:spLocks noChangeShapeType="1"/>
            </p:cNvSpPr>
            <p:nvPr/>
          </p:nvSpPr>
          <p:spPr bwMode="auto">
            <a:xfrm>
              <a:off x="801" y="2994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8" name="Line 405"/>
            <p:cNvSpPr>
              <a:spLocks noChangeShapeType="1"/>
            </p:cNvSpPr>
            <p:nvPr/>
          </p:nvSpPr>
          <p:spPr bwMode="auto">
            <a:xfrm>
              <a:off x="1545" y="2205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9" name="Line 406"/>
            <p:cNvSpPr>
              <a:spLocks noChangeShapeType="1"/>
            </p:cNvSpPr>
            <p:nvPr/>
          </p:nvSpPr>
          <p:spPr bwMode="auto">
            <a:xfrm>
              <a:off x="1545" y="2992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30" name="Text Box 407"/>
            <p:cNvSpPr txBox="1">
              <a:spLocks noChangeArrowheads="1"/>
            </p:cNvSpPr>
            <p:nvPr/>
          </p:nvSpPr>
          <p:spPr bwMode="auto">
            <a:xfrm>
              <a:off x="1565" y="270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31" name="Text Box 408"/>
            <p:cNvSpPr txBox="1">
              <a:spLocks noChangeArrowheads="1"/>
            </p:cNvSpPr>
            <p:nvPr/>
          </p:nvSpPr>
          <p:spPr bwMode="auto">
            <a:xfrm>
              <a:off x="1066" y="220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32" name="Line 409"/>
            <p:cNvSpPr>
              <a:spLocks noChangeShapeType="1"/>
            </p:cNvSpPr>
            <p:nvPr/>
          </p:nvSpPr>
          <p:spPr bwMode="auto">
            <a:xfrm>
              <a:off x="801" y="2152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33" name="Text Box 410"/>
            <p:cNvSpPr txBox="1">
              <a:spLocks noChangeArrowheads="1"/>
            </p:cNvSpPr>
            <p:nvPr/>
          </p:nvSpPr>
          <p:spPr bwMode="auto">
            <a:xfrm>
              <a:off x="975" y="2432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34" name="Text Box 411"/>
            <p:cNvSpPr txBox="1">
              <a:spLocks noChangeArrowheads="1"/>
            </p:cNvSpPr>
            <p:nvPr/>
          </p:nvSpPr>
          <p:spPr bwMode="auto">
            <a:xfrm>
              <a:off x="1565" y="2432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35" name="Text Box 412"/>
            <p:cNvSpPr txBox="1">
              <a:spLocks noChangeArrowheads="1"/>
            </p:cNvSpPr>
            <p:nvPr/>
          </p:nvSpPr>
          <p:spPr bwMode="auto">
            <a:xfrm>
              <a:off x="665" y="2176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36" name="Text Box 413"/>
            <p:cNvSpPr txBox="1">
              <a:spLocks noChangeArrowheads="1"/>
            </p:cNvSpPr>
            <p:nvPr/>
          </p:nvSpPr>
          <p:spPr bwMode="auto">
            <a:xfrm>
              <a:off x="675" y="257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37" name="Text Box 414"/>
            <p:cNvSpPr txBox="1">
              <a:spLocks noChangeArrowheads="1"/>
            </p:cNvSpPr>
            <p:nvPr/>
          </p:nvSpPr>
          <p:spPr bwMode="auto">
            <a:xfrm>
              <a:off x="657" y="2408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38" name="Text Box 415"/>
            <p:cNvSpPr txBox="1">
              <a:spLocks noChangeArrowheads="1"/>
            </p:cNvSpPr>
            <p:nvPr/>
          </p:nvSpPr>
          <p:spPr bwMode="auto">
            <a:xfrm>
              <a:off x="1973" y="2704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39" name="Text Box 416"/>
            <p:cNvSpPr txBox="1">
              <a:spLocks noChangeArrowheads="1"/>
            </p:cNvSpPr>
            <p:nvPr/>
          </p:nvSpPr>
          <p:spPr bwMode="auto">
            <a:xfrm>
              <a:off x="1973" y="202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40" name="Text Box 417"/>
            <p:cNvSpPr txBox="1">
              <a:spLocks noChangeArrowheads="1"/>
            </p:cNvSpPr>
            <p:nvPr/>
          </p:nvSpPr>
          <p:spPr bwMode="auto">
            <a:xfrm>
              <a:off x="1927" y="2341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41" name="Text Box 418"/>
            <p:cNvSpPr txBox="1">
              <a:spLocks noChangeArrowheads="1"/>
            </p:cNvSpPr>
            <p:nvPr/>
          </p:nvSpPr>
          <p:spPr bwMode="auto">
            <a:xfrm>
              <a:off x="1791" y="1797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42" name="Text Box 419"/>
            <p:cNvSpPr txBox="1">
              <a:spLocks noChangeArrowheads="1"/>
            </p:cNvSpPr>
            <p:nvPr/>
          </p:nvSpPr>
          <p:spPr bwMode="auto">
            <a:xfrm>
              <a:off x="1281" y="1892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43" name="Oval 420"/>
            <p:cNvSpPr>
              <a:spLocks noChangeArrowheads="1"/>
            </p:cNvSpPr>
            <p:nvPr/>
          </p:nvSpPr>
          <p:spPr bwMode="auto">
            <a:xfrm>
              <a:off x="748" y="2203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844" name="Oval 421"/>
            <p:cNvSpPr>
              <a:spLocks noChangeArrowheads="1"/>
            </p:cNvSpPr>
            <p:nvPr/>
          </p:nvSpPr>
          <p:spPr bwMode="auto">
            <a:xfrm>
              <a:off x="753" y="2968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845" name="Line 422"/>
            <p:cNvSpPr>
              <a:spLocks noChangeShapeType="1"/>
            </p:cNvSpPr>
            <p:nvPr/>
          </p:nvSpPr>
          <p:spPr bwMode="auto">
            <a:xfrm flipH="1">
              <a:off x="1701" y="2160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46" name="Oval 423"/>
            <p:cNvSpPr>
              <a:spLocks noChangeArrowheads="1"/>
            </p:cNvSpPr>
            <p:nvPr/>
          </p:nvSpPr>
          <p:spPr bwMode="auto">
            <a:xfrm>
              <a:off x="2025" y="2968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847" name="Oval 424"/>
            <p:cNvSpPr>
              <a:spLocks noChangeArrowheads="1"/>
            </p:cNvSpPr>
            <p:nvPr/>
          </p:nvSpPr>
          <p:spPr bwMode="auto">
            <a:xfrm>
              <a:off x="2019" y="2167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6848" name="Arc 425"/>
            <p:cNvSpPr/>
            <p:nvPr/>
          </p:nvSpPr>
          <p:spPr bwMode="auto">
            <a:xfrm flipH="1">
              <a:off x="1185" y="2091"/>
              <a:ext cx="148" cy="131"/>
            </a:xfrm>
            <a:custGeom>
              <a:avLst/>
              <a:gdLst>
                <a:gd name="T0" fmla="*/ 0 w 22702"/>
                <a:gd name="T1" fmla="*/ 0 h 21600"/>
                <a:gd name="T2" fmla="*/ 0 w 22702"/>
                <a:gd name="T3" fmla="*/ 0 h 21600"/>
                <a:gd name="T4" fmla="*/ 0 w 2270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02"/>
                <a:gd name="T10" fmla="*/ 0 h 21600"/>
                <a:gd name="T11" fmla="*/ 22702 w 2270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49" name="Arc 426"/>
            <p:cNvSpPr/>
            <p:nvPr/>
          </p:nvSpPr>
          <p:spPr bwMode="auto">
            <a:xfrm>
              <a:off x="1491" y="2099"/>
              <a:ext cx="148" cy="131"/>
            </a:xfrm>
            <a:custGeom>
              <a:avLst/>
              <a:gdLst>
                <a:gd name="T0" fmla="*/ 0 w 22702"/>
                <a:gd name="T1" fmla="*/ 0 h 21600"/>
                <a:gd name="T2" fmla="*/ 0 w 22702"/>
                <a:gd name="T3" fmla="*/ 0 h 21600"/>
                <a:gd name="T4" fmla="*/ 0 w 2270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02"/>
                <a:gd name="T10" fmla="*/ 0 h 21600"/>
                <a:gd name="T11" fmla="*/ 22702 w 2270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6850" name="Group 427"/>
            <p:cNvGrpSpPr/>
            <p:nvPr/>
          </p:nvGrpSpPr>
          <p:grpSpPr bwMode="auto">
            <a:xfrm rot="10800000">
              <a:off x="1474" y="2432"/>
              <a:ext cx="91" cy="363"/>
              <a:chOff x="2744" y="2931"/>
              <a:chExt cx="57" cy="283"/>
            </a:xfrm>
          </p:grpSpPr>
          <p:sp>
            <p:nvSpPr>
              <p:cNvPr id="76855" name="Arc 428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56" name="Arc 429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57" name="Arc 430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6851" name="Group 431"/>
            <p:cNvGrpSpPr/>
            <p:nvPr/>
          </p:nvGrpSpPr>
          <p:grpSpPr bwMode="auto">
            <a:xfrm>
              <a:off x="1292" y="2432"/>
              <a:ext cx="91" cy="363"/>
              <a:chOff x="2744" y="2931"/>
              <a:chExt cx="57" cy="283"/>
            </a:xfrm>
          </p:grpSpPr>
          <p:sp>
            <p:nvSpPr>
              <p:cNvPr id="76852" name="Arc 432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53" name="Arc 433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54" name="Arc 434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73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4610" name="Object 2"/>
              <p:cNvSpPr txBox="1"/>
              <p:nvPr/>
            </p:nvSpPr>
            <p:spPr bwMode="auto">
              <a:xfrm>
                <a:off x="920537" y="5341256"/>
                <a:ext cx="4497917" cy="1221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3600" i="1">
                              <a:solidFill>
                                <a:schemeClr val="bg1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3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32461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0537" y="5341256"/>
                <a:ext cx="4497917" cy="1221582"/>
              </a:xfrm>
              <a:prstGeom prst="rect">
                <a:avLst/>
              </a:prstGeom>
              <a:blipFill rotWithShape="1">
                <a:blip r:embed="rId1"/>
                <a:stretch>
                  <a:fillRect l="-9" t="-22" r="14" b="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590550" y="1107813"/>
            <a:ext cx="5489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en-US" altLang="zh-CN">
                <a:latin typeface="楷体_GB2312" pitchFamily="49" charset="-122"/>
                <a:ea typeface="楷体_GB2312" pitchFamily="49" charset="-122"/>
              </a:rPr>
              <a:t>3.</a:t>
            </a: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线性电感的电压、电流关系</a:t>
            </a:r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4612" name="AutoShape 4"/>
          <p:cNvSpPr>
            <a:spLocks noChangeArrowheads="1"/>
          </p:cNvSpPr>
          <p:nvPr/>
        </p:nvSpPr>
        <p:spPr bwMode="auto">
          <a:xfrm>
            <a:off x="5968206" y="2008850"/>
            <a:ext cx="2305050" cy="935038"/>
          </a:xfrm>
          <a:prstGeom prst="wedgeRectCallout">
            <a:avLst>
              <a:gd name="adj1" fmla="val -131750"/>
              <a:gd name="adj2" fmla="val 39134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800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、</a:t>
            </a:r>
            <a:r>
              <a:rPr kumimoji="1"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 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取关联参考方向</a:t>
            </a:r>
            <a:endParaRPr kumimoji="1" lang="zh-CN" altLang="en-US" sz="28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4613" name="AutoShape 5" descr="羊皮纸"/>
          <p:cNvSpPr>
            <a:spLocks noChangeArrowheads="1"/>
          </p:cNvSpPr>
          <p:nvPr/>
        </p:nvSpPr>
        <p:spPr bwMode="auto">
          <a:xfrm>
            <a:off x="5905500" y="5226163"/>
            <a:ext cx="2735263" cy="936625"/>
          </a:xfrm>
          <a:prstGeom prst="wedgeRoundRectCallout">
            <a:avLst>
              <a:gd name="adj1" fmla="val -72926"/>
              <a:gd name="adj2" fmla="val 27796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电感元件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VCR</a:t>
            </a:r>
            <a:r>
              <a:rPr kumimoji="1"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的微分关系</a:t>
            </a:r>
            <a:endParaRPr kumimoji="1" lang="zh-CN" altLang="en-US" sz="28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1072356" y="2008850"/>
            <a:ext cx="3455987" cy="1331913"/>
            <a:chOff x="1655" y="2432"/>
            <a:chExt cx="2495" cy="967"/>
          </a:xfrm>
        </p:grpSpPr>
        <p:graphicFrame>
          <p:nvGraphicFramePr>
            <p:cNvPr id="11281" name="Object 7"/>
            <p:cNvGraphicFramePr>
              <a:graphicFrameLocks noChangeAspect="1"/>
            </p:cNvGraphicFramePr>
            <p:nvPr/>
          </p:nvGraphicFramePr>
          <p:xfrm>
            <a:off x="1701" y="2750"/>
            <a:ext cx="2449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" name="Visio" r:id="rId6" imgW="895350" imgH="123825" progId="Visio.Drawing.6">
                    <p:embed/>
                  </p:oleObj>
                </mc:Choice>
                <mc:Fallback>
                  <p:oleObj name="Visio" r:id="rId6" imgW="895350" imgH="123825" progId="Visio.Drawing.6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2750"/>
                          <a:ext cx="2449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2" name="AutoShape 8"/>
            <p:cNvSpPr>
              <a:spLocks noChangeArrowheads="1"/>
            </p:cNvSpPr>
            <p:nvPr/>
          </p:nvSpPr>
          <p:spPr bwMode="auto">
            <a:xfrm>
              <a:off x="1973" y="2795"/>
              <a:ext cx="409" cy="91"/>
            </a:xfrm>
            <a:prstGeom prst="rightArrow">
              <a:avLst>
                <a:gd name="adj1" fmla="val 50000"/>
                <a:gd name="adj2" fmla="val 112363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11283" name="Text Box 9"/>
            <p:cNvSpPr txBox="1">
              <a:spLocks noChangeArrowheads="1"/>
            </p:cNvSpPr>
            <p:nvPr/>
          </p:nvSpPr>
          <p:spPr bwMode="auto">
            <a:xfrm>
              <a:off x="1655" y="3022"/>
              <a:ext cx="382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 b="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284" name="Text Box 10"/>
            <p:cNvSpPr txBox="1">
              <a:spLocks noChangeArrowheads="1"/>
            </p:cNvSpPr>
            <p:nvPr/>
          </p:nvSpPr>
          <p:spPr bwMode="auto">
            <a:xfrm>
              <a:off x="3651" y="3022"/>
              <a:ext cx="382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dirty="0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endParaRPr kumimoji="1" lang="en-US" altLang="zh-CN" sz="2800" b="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285" name="Text Box 11"/>
            <p:cNvSpPr txBox="1">
              <a:spLocks noChangeArrowheads="1"/>
            </p:cNvSpPr>
            <p:nvPr/>
          </p:nvSpPr>
          <p:spPr bwMode="auto">
            <a:xfrm>
              <a:off x="2501" y="3022"/>
              <a:ext cx="668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)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1286" name="Text Box 12"/>
            <p:cNvSpPr txBox="1">
              <a:spLocks noChangeArrowheads="1"/>
            </p:cNvSpPr>
            <p:nvPr/>
          </p:nvSpPr>
          <p:spPr bwMode="auto">
            <a:xfrm>
              <a:off x="1972" y="2478"/>
              <a:ext cx="364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1287" name="Text Box 13"/>
            <p:cNvSpPr txBox="1">
              <a:spLocks noChangeArrowheads="1"/>
            </p:cNvSpPr>
            <p:nvPr/>
          </p:nvSpPr>
          <p:spPr bwMode="auto">
            <a:xfrm>
              <a:off x="2609" y="2432"/>
              <a:ext cx="498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920537" y="3832160"/>
            <a:ext cx="518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根据</a:t>
            </a:r>
            <a:r>
              <a:rPr kumimoji="1" lang="zh-CN" altLang="en-US" sz="28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电磁感应定律</a:t>
            </a: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与楞次定律</a:t>
            </a:r>
            <a:endParaRPr kumimoji="1"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96105" y="4441060"/>
            <a:ext cx="678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电路中感应电动势的大小，跟穿过这一电路的磁通变化率成正比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50825" y="885825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kumimoji="1" lang="zh-CN" altLang="en-US" sz="32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133"/>
          <p:cNvGrpSpPr/>
          <p:nvPr/>
        </p:nvGrpSpPr>
        <p:grpSpPr bwMode="auto">
          <a:xfrm>
            <a:off x="5219700" y="1533525"/>
            <a:ext cx="3097213" cy="2103438"/>
            <a:chOff x="3107" y="618"/>
            <a:chExt cx="1951" cy="1325"/>
          </a:xfrm>
        </p:grpSpPr>
        <p:sp>
          <p:nvSpPr>
            <p:cNvPr id="77885" name="Line 62"/>
            <p:cNvSpPr>
              <a:spLocks noChangeShapeType="1"/>
            </p:cNvSpPr>
            <p:nvPr/>
          </p:nvSpPr>
          <p:spPr bwMode="auto">
            <a:xfrm>
              <a:off x="3470" y="1616"/>
              <a:ext cx="1497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86" name="Line 63"/>
            <p:cNvSpPr>
              <a:spLocks noChangeShapeType="1"/>
            </p:cNvSpPr>
            <p:nvPr/>
          </p:nvSpPr>
          <p:spPr bwMode="auto">
            <a:xfrm flipV="1">
              <a:off x="3470" y="754"/>
              <a:ext cx="0" cy="86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87" name="Line 64"/>
            <p:cNvSpPr>
              <a:spLocks noChangeShapeType="1"/>
            </p:cNvSpPr>
            <p:nvPr/>
          </p:nvSpPr>
          <p:spPr bwMode="auto">
            <a:xfrm flipV="1">
              <a:off x="3470" y="1071"/>
              <a:ext cx="544" cy="54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88" name="Line 65"/>
            <p:cNvSpPr>
              <a:spLocks noChangeShapeType="1"/>
            </p:cNvSpPr>
            <p:nvPr/>
          </p:nvSpPr>
          <p:spPr bwMode="auto">
            <a:xfrm>
              <a:off x="4014" y="1071"/>
              <a:ext cx="409" cy="54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89" name="Text Box 66"/>
            <p:cNvSpPr txBox="1">
              <a:spLocks noChangeArrowheads="1"/>
            </p:cNvSpPr>
            <p:nvPr/>
          </p:nvSpPr>
          <p:spPr bwMode="auto">
            <a:xfrm>
              <a:off x="4286" y="1616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90" name="Text Box 67"/>
            <p:cNvSpPr txBox="1">
              <a:spLocks noChangeArrowheads="1"/>
            </p:cNvSpPr>
            <p:nvPr/>
          </p:nvSpPr>
          <p:spPr bwMode="auto">
            <a:xfrm>
              <a:off x="3878" y="1616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91" name="Text Box 68"/>
            <p:cNvSpPr txBox="1">
              <a:spLocks noChangeArrowheads="1"/>
            </p:cNvSpPr>
            <p:nvPr/>
          </p:nvSpPr>
          <p:spPr bwMode="auto">
            <a:xfrm>
              <a:off x="3334" y="1616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92" name="Text Box 69"/>
            <p:cNvSpPr txBox="1">
              <a:spLocks noChangeArrowheads="1"/>
            </p:cNvSpPr>
            <p:nvPr/>
          </p:nvSpPr>
          <p:spPr bwMode="auto">
            <a:xfrm>
              <a:off x="3107" y="935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10</a:t>
              </a:r>
              <a:endParaRPr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93" name="Line 70"/>
            <p:cNvSpPr>
              <a:spLocks noChangeShapeType="1"/>
            </p:cNvSpPr>
            <p:nvPr/>
          </p:nvSpPr>
          <p:spPr bwMode="auto">
            <a:xfrm>
              <a:off x="3470" y="1071"/>
              <a:ext cx="5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94" name="Text Box 71"/>
            <p:cNvSpPr txBox="1">
              <a:spLocks noChangeArrowheads="1"/>
            </p:cNvSpPr>
            <p:nvPr/>
          </p:nvSpPr>
          <p:spPr bwMode="auto">
            <a:xfrm>
              <a:off x="3470" y="618"/>
              <a:ext cx="5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r>
                <a:rPr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/A</a:t>
              </a:r>
              <a:endParaRPr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95" name="Rectangle 72"/>
            <p:cNvSpPr>
              <a:spLocks noChangeArrowheads="1"/>
            </p:cNvSpPr>
            <p:nvPr/>
          </p:nvSpPr>
          <p:spPr bwMode="auto">
            <a:xfrm>
              <a:off x="4695" y="1570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t/s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30794" name="Object 74"/>
          <p:cNvGraphicFramePr>
            <a:graphicFrameLocks noChangeAspect="1"/>
          </p:cNvGraphicFramePr>
          <p:nvPr/>
        </p:nvGraphicFramePr>
        <p:xfrm>
          <a:off x="971550" y="957263"/>
          <a:ext cx="79406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Equation" r:id="rId1" imgW="3474720" imgH="200025" progId="Equation.DSMT4">
                  <p:embed/>
                </p:oleObj>
              </mc:Choice>
              <mc:Fallback>
                <p:oleObj name="Equation" r:id="rId1" imgW="3474720" imgH="200025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57263"/>
                        <a:ext cx="79406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5" name="Object 75"/>
          <p:cNvGraphicFramePr>
            <a:graphicFrameLocks noChangeAspect="1"/>
          </p:cNvGraphicFramePr>
          <p:nvPr/>
        </p:nvGraphicFramePr>
        <p:xfrm>
          <a:off x="4216401" y="3811586"/>
          <a:ext cx="4412864" cy="1370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公式" r:id="rId3" imgW="2098675" imgH="635635" progId="Equation.3">
                  <p:embed/>
                </p:oleObj>
              </mc:Choice>
              <mc:Fallback>
                <p:oleObj name="公式" r:id="rId3" imgW="2098675" imgH="635635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1" y="3811586"/>
                        <a:ext cx="4412864" cy="13700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6" name="Text Box 76"/>
          <p:cNvSpPr txBox="1">
            <a:spLocks noChangeArrowheads="1"/>
          </p:cNvSpPr>
          <p:nvPr/>
        </p:nvSpPr>
        <p:spPr bwMode="auto">
          <a:xfrm>
            <a:off x="539750" y="3549650"/>
            <a:ext cx="609600" cy="519113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797" name="Object 77"/>
          <p:cNvGraphicFramePr>
            <a:graphicFrameLocks noChangeAspect="1"/>
          </p:cNvGraphicFramePr>
          <p:nvPr/>
        </p:nvGraphicFramePr>
        <p:xfrm>
          <a:off x="539750" y="5276850"/>
          <a:ext cx="6889750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公式" r:id="rId5" imgW="3017520" imgH="635635" progId="Equation.3">
                  <p:embed/>
                </p:oleObj>
              </mc:Choice>
              <mc:Fallback>
                <p:oleObj name="公式" r:id="rId5" imgW="3017520" imgH="635635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276850"/>
                        <a:ext cx="6889750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1" name="Object 81"/>
          <p:cNvGraphicFramePr>
            <a:graphicFrameLocks noChangeAspect="1"/>
          </p:cNvGraphicFramePr>
          <p:nvPr/>
        </p:nvGraphicFramePr>
        <p:xfrm>
          <a:off x="844550" y="3952766"/>
          <a:ext cx="2917820" cy="1273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1" name="公式" r:id="rId7" imgW="1484630" imgH="635635" progId="Equation.3">
                  <p:embed/>
                </p:oleObj>
              </mc:Choice>
              <mc:Fallback>
                <p:oleObj name="公式" r:id="rId7" imgW="1484630" imgH="635635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3952766"/>
                        <a:ext cx="2917820" cy="1273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39"/>
          <p:cNvGrpSpPr/>
          <p:nvPr/>
        </p:nvGrpSpPr>
        <p:grpSpPr bwMode="auto">
          <a:xfrm>
            <a:off x="684213" y="1533525"/>
            <a:ext cx="4176712" cy="1797050"/>
            <a:chOff x="431" y="618"/>
            <a:chExt cx="2631" cy="1132"/>
          </a:xfrm>
        </p:grpSpPr>
        <p:sp>
          <p:nvSpPr>
            <p:cNvPr id="77839" name="Text Box 115"/>
            <p:cNvSpPr txBox="1">
              <a:spLocks noChangeArrowheads="1"/>
            </p:cNvSpPr>
            <p:nvPr/>
          </p:nvSpPr>
          <p:spPr bwMode="auto">
            <a:xfrm>
              <a:off x="1645" y="618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7840" name="Group 138"/>
            <p:cNvGrpSpPr/>
            <p:nvPr/>
          </p:nvGrpSpPr>
          <p:grpSpPr bwMode="auto">
            <a:xfrm>
              <a:off x="431" y="817"/>
              <a:ext cx="2631" cy="933"/>
              <a:chOff x="431" y="817"/>
              <a:chExt cx="2631" cy="933"/>
            </a:xfrm>
          </p:grpSpPr>
          <p:sp>
            <p:nvSpPr>
              <p:cNvPr id="77841" name="Text Box 93"/>
              <p:cNvSpPr txBox="1">
                <a:spLocks noChangeArrowheads="1"/>
              </p:cNvSpPr>
              <p:nvPr/>
            </p:nvSpPr>
            <p:spPr bwMode="auto">
              <a:xfrm>
                <a:off x="1145" y="926"/>
                <a:ext cx="3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1" lang="en-US" altLang="zh-CN" b="0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42" name="Text Box 94"/>
              <p:cNvSpPr txBox="1">
                <a:spLocks noChangeArrowheads="1"/>
              </p:cNvSpPr>
              <p:nvPr/>
            </p:nvSpPr>
            <p:spPr bwMode="auto">
              <a:xfrm>
                <a:off x="2246" y="921"/>
                <a:ext cx="3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1" lang="en-US" altLang="zh-CN" b="0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43" name="Text Box 95"/>
              <p:cNvSpPr txBox="1">
                <a:spLocks noChangeArrowheads="1"/>
              </p:cNvSpPr>
              <p:nvPr/>
            </p:nvSpPr>
            <p:spPr bwMode="auto">
              <a:xfrm>
                <a:off x="884" y="935"/>
                <a:ext cx="25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1" lang="en-US" altLang="zh-CN" b="0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44" name="Line 96"/>
              <p:cNvSpPr>
                <a:spLocks noChangeShapeType="1"/>
              </p:cNvSpPr>
              <p:nvPr/>
            </p:nvSpPr>
            <p:spPr bwMode="auto">
              <a:xfrm flipV="1">
                <a:off x="1656" y="931"/>
                <a:ext cx="0" cy="252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45" name="Line 97"/>
              <p:cNvSpPr>
                <a:spLocks noChangeShapeType="1"/>
              </p:cNvSpPr>
              <p:nvPr/>
            </p:nvSpPr>
            <p:spPr bwMode="auto">
              <a:xfrm flipH="1" flipV="1">
                <a:off x="1656" y="1528"/>
                <a:ext cx="0" cy="219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46" name="Line 98"/>
              <p:cNvSpPr>
                <a:spLocks noChangeShapeType="1"/>
              </p:cNvSpPr>
              <p:nvPr/>
            </p:nvSpPr>
            <p:spPr bwMode="auto">
              <a:xfrm flipH="1" flipV="1">
                <a:off x="1928" y="1521"/>
                <a:ext cx="0" cy="226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47" name="Line 99"/>
              <p:cNvSpPr>
                <a:spLocks noChangeShapeType="1"/>
              </p:cNvSpPr>
              <p:nvPr/>
            </p:nvSpPr>
            <p:spPr bwMode="auto">
              <a:xfrm flipH="1" flipV="1">
                <a:off x="1929" y="931"/>
                <a:ext cx="0" cy="227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48" name="Line 100"/>
              <p:cNvSpPr>
                <a:spLocks noChangeShapeType="1"/>
              </p:cNvSpPr>
              <p:nvPr/>
            </p:nvSpPr>
            <p:spPr bwMode="auto">
              <a:xfrm>
                <a:off x="885" y="931"/>
                <a:ext cx="771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49" name="Line 101"/>
              <p:cNvSpPr>
                <a:spLocks noChangeShapeType="1"/>
              </p:cNvSpPr>
              <p:nvPr/>
            </p:nvSpPr>
            <p:spPr bwMode="auto">
              <a:xfrm flipV="1">
                <a:off x="885" y="1747"/>
                <a:ext cx="771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50" name="Line 102"/>
              <p:cNvSpPr>
                <a:spLocks noChangeShapeType="1"/>
              </p:cNvSpPr>
              <p:nvPr/>
            </p:nvSpPr>
            <p:spPr bwMode="auto">
              <a:xfrm>
                <a:off x="1909" y="931"/>
                <a:ext cx="926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51" name="Line 103"/>
              <p:cNvSpPr>
                <a:spLocks noChangeShapeType="1"/>
              </p:cNvSpPr>
              <p:nvPr/>
            </p:nvSpPr>
            <p:spPr bwMode="auto">
              <a:xfrm>
                <a:off x="1928" y="1747"/>
                <a:ext cx="90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52" name="Text Box 104"/>
              <p:cNvSpPr txBox="1">
                <a:spLocks noChangeArrowheads="1"/>
              </p:cNvSpPr>
              <p:nvPr/>
            </p:nvSpPr>
            <p:spPr bwMode="auto">
              <a:xfrm>
                <a:off x="1929" y="931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*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53" name="Text Box 105"/>
              <p:cNvSpPr txBox="1">
                <a:spLocks noChangeArrowheads="1"/>
              </p:cNvSpPr>
              <p:nvPr/>
            </p:nvSpPr>
            <p:spPr bwMode="auto">
              <a:xfrm>
                <a:off x="1430" y="931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*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54" name="Text Box 107"/>
              <p:cNvSpPr txBox="1">
                <a:spLocks noChangeArrowheads="1"/>
              </p:cNvSpPr>
              <p:nvPr/>
            </p:nvSpPr>
            <p:spPr bwMode="auto">
              <a:xfrm>
                <a:off x="1339" y="1158"/>
                <a:ext cx="31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kumimoji="1" lang="en-US" altLang="zh-CN" b="0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55" name="Text Box 108"/>
              <p:cNvSpPr txBox="1">
                <a:spLocks noChangeArrowheads="1"/>
              </p:cNvSpPr>
              <p:nvPr/>
            </p:nvSpPr>
            <p:spPr bwMode="auto">
              <a:xfrm>
                <a:off x="1929" y="1158"/>
                <a:ext cx="31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kumimoji="1" lang="en-US" altLang="zh-CN" b="0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56" name="Text Box 109"/>
              <p:cNvSpPr txBox="1">
                <a:spLocks noChangeArrowheads="1"/>
              </p:cNvSpPr>
              <p:nvPr/>
            </p:nvSpPr>
            <p:spPr bwMode="auto">
              <a:xfrm>
                <a:off x="522" y="886"/>
                <a:ext cx="24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57" name="Text Box 110"/>
              <p:cNvSpPr txBox="1">
                <a:spLocks noChangeArrowheads="1"/>
              </p:cNvSpPr>
              <p:nvPr/>
            </p:nvSpPr>
            <p:spPr bwMode="auto">
              <a:xfrm>
                <a:off x="520" y="130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58" name="Text Box 111"/>
              <p:cNvSpPr txBox="1">
                <a:spLocks noChangeArrowheads="1"/>
              </p:cNvSpPr>
              <p:nvPr/>
            </p:nvSpPr>
            <p:spPr bwMode="auto">
              <a:xfrm>
                <a:off x="431" y="111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59" name="Text Box 112"/>
              <p:cNvSpPr txBox="1">
                <a:spLocks noChangeArrowheads="1"/>
              </p:cNvSpPr>
              <p:nvPr/>
            </p:nvSpPr>
            <p:spPr bwMode="auto">
              <a:xfrm>
                <a:off x="2746" y="914"/>
                <a:ext cx="24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60" name="Text Box 113"/>
              <p:cNvSpPr txBox="1">
                <a:spLocks noChangeArrowheads="1"/>
              </p:cNvSpPr>
              <p:nvPr/>
            </p:nvSpPr>
            <p:spPr bwMode="auto">
              <a:xfrm>
                <a:off x="2744" y="132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61" name="Text Box 114"/>
              <p:cNvSpPr txBox="1">
                <a:spLocks noChangeArrowheads="1"/>
              </p:cNvSpPr>
              <p:nvPr/>
            </p:nvSpPr>
            <p:spPr bwMode="auto">
              <a:xfrm>
                <a:off x="2758" y="1182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b="0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62" name="Oval 116"/>
              <p:cNvSpPr>
                <a:spLocks noChangeArrowheads="1"/>
              </p:cNvSpPr>
              <p:nvPr/>
            </p:nvSpPr>
            <p:spPr bwMode="auto">
              <a:xfrm>
                <a:off x="2835" y="1702"/>
                <a:ext cx="48" cy="48"/>
              </a:xfrm>
              <a:prstGeom prst="ellipse">
                <a:avLst/>
              </a:prstGeom>
              <a:noFill/>
              <a:ln w="38100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63" name="Oval 117"/>
              <p:cNvSpPr>
                <a:spLocks noChangeArrowheads="1"/>
              </p:cNvSpPr>
              <p:nvPr/>
            </p:nvSpPr>
            <p:spPr bwMode="auto">
              <a:xfrm>
                <a:off x="2822" y="893"/>
                <a:ext cx="48" cy="48"/>
              </a:xfrm>
              <a:prstGeom prst="ellipse">
                <a:avLst/>
              </a:prstGeom>
              <a:noFill/>
              <a:ln w="38100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64" name="Arc 118"/>
              <p:cNvSpPr/>
              <p:nvPr/>
            </p:nvSpPr>
            <p:spPr bwMode="auto">
              <a:xfrm flipH="1">
                <a:off x="1549" y="817"/>
                <a:ext cx="148" cy="131"/>
              </a:xfrm>
              <a:custGeom>
                <a:avLst/>
                <a:gdLst>
                  <a:gd name="T0" fmla="*/ 0 w 22702"/>
                  <a:gd name="T1" fmla="*/ 0 h 21600"/>
                  <a:gd name="T2" fmla="*/ 0 w 22702"/>
                  <a:gd name="T3" fmla="*/ 0 h 21600"/>
                  <a:gd name="T4" fmla="*/ 0 w 22702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702"/>
                  <a:gd name="T10" fmla="*/ 0 h 21600"/>
                  <a:gd name="T11" fmla="*/ 22702 w 2270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02" h="21600" fill="none" extrusionOk="0">
                    <a:moveTo>
                      <a:pt x="-1" y="54"/>
                    </a:moveTo>
                    <a:cubicBezTo>
                      <a:pt x="512" y="18"/>
                      <a:pt x="1025" y="-1"/>
                      <a:pt x="1539" y="0"/>
                    </a:cubicBezTo>
                    <a:cubicBezTo>
                      <a:pt x="11801" y="0"/>
                      <a:pt x="20647" y="7221"/>
                      <a:pt x="22701" y="17276"/>
                    </a:cubicBezTo>
                  </a:path>
                  <a:path w="22702" h="21600" stroke="0" extrusionOk="0">
                    <a:moveTo>
                      <a:pt x="-1" y="54"/>
                    </a:moveTo>
                    <a:cubicBezTo>
                      <a:pt x="512" y="18"/>
                      <a:pt x="1025" y="-1"/>
                      <a:pt x="1539" y="0"/>
                    </a:cubicBezTo>
                    <a:cubicBezTo>
                      <a:pt x="11801" y="0"/>
                      <a:pt x="20647" y="7221"/>
                      <a:pt x="22701" y="17276"/>
                    </a:cubicBezTo>
                    <a:lnTo>
                      <a:pt x="1539" y="21600"/>
                    </a:lnTo>
                    <a:lnTo>
                      <a:pt x="-1" y="54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5" name="Arc 119"/>
              <p:cNvSpPr/>
              <p:nvPr/>
            </p:nvSpPr>
            <p:spPr bwMode="auto">
              <a:xfrm>
                <a:off x="1855" y="825"/>
                <a:ext cx="148" cy="131"/>
              </a:xfrm>
              <a:custGeom>
                <a:avLst/>
                <a:gdLst>
                  <a:gd name="T0" fmla="*/ 0 w 22702"/>
                  <a:gd name="T1" fmla="*/ 0 h 21600"/>
                  <a:gd name="T2" fmla="*/ 0 w 22702"/>
                  <a:gd name="T3" fmla="*/ 0 h 21600"/>
                  <a:gd name="T4" fmla="*/ 0 w 22702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702"/>
                  <a:gd name="T10" fmla="*/ 0 h 21600"/>
                  <a:gd name="T11" fmla="*/ 22702 w 2270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02" h="21600" fill="none" extrusionOk="0">
                    <a:moveTo>
                      <a:pt x="-1" y="54"/>
                    </a:moveTo>
                    <a:cubicBezTo>
                      <a:pt x="512" y="18"/>
                      <a:pt x="1025" y="-1"/>
                      <a:pt x="1539" y="0"/>
                    </a:cubicBezTo>
                    <a:cubicBezTo>
                      <a:pt x="11801" y="0"/>
                      <a:pt x="20647" y="7221"/>
                      <a:pt x="22701" y="17276"/>
                    </a:cubicBezTo>
                  </a:path>
                  <a:path w="22702" h="21600" stroke="0" extrusionOk="0">
                    <a:moveTo>
                      <a:pt x="-1" y="54"/>
                    </a:moveTo>
                    <a:cubicBezTo>
                      <a:pt x="512" y="18"/>
                      <a:pt x="1025" y="-1"/>
                      <a:pt x="1539" y="0"/>
                    </a:cubicBezTo>
                    <a:cubicBezTo>
                      <a:pt x="11801" y="0"/>
                      <a:pt x="20647" y="7221"/>
                      <a:pt x="22701" y="17276"/>
                    </a:cubicBezTo>
                    <a:lnTo>
                      <a:pt x="1539" y="21600"/>
                    </a:lnTo>
                    <a:lnTo>
                      <a:pt x="-1" y="54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7866" name="Group 120"/>
              <p:cNvGrpSpPr/>
              <p:nvPr/>
            </p:nvGrpSpPr>
            <p:grpSpPr bwMode="auto">
              <a:xfrm rot="10800000">
                <a:off x="1838" y="1158"/>
                <a:ext cx="91" cy="363"/>
                <a:chOff x="2744" y="2931"/>
                <a:chExt cx="57" cy="283"/>
              </a:xfrm>
            </p:grpSpPr>
            <p:sp>
              <p:nvSpPr>
                <p:cNvPr id="77878" name="Arc 121"/>
                <p:cNvSpPr/>
                <p:nvPr/>
              </p:nvSpPr>
              <p:spPr bwMode="auto">
                <a:xfrm rot="10800000" flipH="1" flipV="1">
                  <a:off x="2744" y="2931"/>
                  <a:ext cx="57" cy="91"/>
                </a:xfrm>
                <a:custGeom>
                  <a:avLst/>
                  <a:gdLst>
                    <a:gd name="T0" fmla="*/ 0 w 22723"/>
                    <a:gd name="T1" fmla="*/ 0 h 43200"/>
                    <a:gd name="T2" fmla="*/ 0 w 22723"/>
                    <a:gd name="T3" fmla="*/ 0 h 43200"/>
                    <a:gd name="T4" fmla="*/ 0 w 2272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2723"/>
                    <a:gd name="T10" fmla="*/ 0 h 43200"/>
                    <a:gd name="T11" fmla="*/ 22723 w 2272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lnTo>
                        <a:pt x="1122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79" name="Arc 122"/>
                <p:cNvSpPr/>
                <p:nvPr/>
              </p:nvSpPr>
              <p:spPr bwMode="auto">
                <a:xfrm rot="10800000" flipH="1" flipV="1">
                  <a:off x="2744" y="3027"/>
                  <a:ext cx="57" cy="91"/>
                </a:xfrm>
                <a:custGeom>
                  <a:avLst/>
                  <a:gdLst>
                    <a:gd name="T0" fmla="*/ 0 w 22723"/>
                    <a:gd name="T1" fmla="*/ 0 h 43200"/>
                    <a:gd name="T2" fmla="*/ 0 w 22723"/>
                    <a:gd name="T3" fmla="*/ 0 h 43200"/>
                    <a:gd name="T4" fmla="*/ 0 w 2272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2723"/>
                    <a:gd name="T10" fmla="*/ 0 h 43200"/>
                    <a:gd name="T11" fmla="*/ 22723 w 2272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lnTo>
                        <a:pt x="1122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0" name="Arc 123"/>
                <p:cNvSpPr/>
                <p:nvPr/>
              </p:nvSpPr>
              <p:spPr bwMode="auto">
                <a:xfrm rot="10800000" flipH="1" flipV="1">
                  <a:off x="2744" y="3123"/>
                  <a:ext cx="57" cy="91"/>
                </a:xfrm>
                <a:custGeom>
                  <a:avLst/>
                  <a:gdLst>
                    <a:gd name="T0" fmla="*/ 0 w 22723"/>
                    <a:gd name="T1" fmla="*/ 0 h 43200"/>
                    <a:gd name="T2" fmla="*/ 0 w 22723"/>
                    <a:gd name="T3" fmla="*/ 0 h 43200"/>
                    <a:gd name="T4" fmla="*/ 0 w 2272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2723"/>
                    <a:gd name="T10" fmla="*/ 0 h 43200"/>
                    <a:gd name="T11" fmla="*/ 22723 w 2272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lnTo>
                        <a:pt x="1122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867" name="Group 124"/>
              <p:cNvGrpSpPr/>
              <p:nvPr/>
            </p:nvGrpSpPr>
            <p:grpSpPr bwMode="auto">
              <a:xfrm>
                <a:off x="1656" y="1158"/>
                <a:ext cx="91" cy="363"/>
                <a:chOff x="2744" y="2931"/>
                <a:chExt cx="57" cy="283"/>
              </a:xfrm>
            </p:grpSpPr>
            <p:sp>
              <p:nvSpPr>
                <p:cNvPr id="77875" name="Arc 125"/>
                <p:cNvSpPr/>
                <p:nvPr/>
              </p:nvSpPr>
              <p:spPr bwMode="auto">
                <a:xfrm rot="10800000" flipH="1" flipV="1">
                  <a:off x="2744" y="2931"/>
                  <a:ext cx="57" cy="91"/>
                </a:xfrm>
                <a:custGeom>
                  <a:avLst/>
                  <a:gdLst>
                    <a:gd name="T0" fmla="*/ 0 w 22723"/>
                    <a:gd name="T1" fmla="*/ 0 h 43200"/>
                    <a:gd name="T2" fmla="*/ 0 w 22723"/>
                    <a:gd name="T3" fmla="*/ 0 h 43200"/>
                    <a:gd name="T4" fmla="*/ 0 w 2272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2723"/>
                    <a:gd name="T10" fmla="*/ 0 h 43200"/>
                    <a:gd name="T11" fmla="*/ 22723 w 2272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lnTo>
                        <a:pt x="1122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76" name="Arc 126"/>
                <p:cNvSpPr/>
                <p:nvPr/>
              </p:nvSpPr>
              <p:spPr bwMode="auto">
                <a:xfrm rot="10800000" flipH="1" flipV="1">
                  <a:off x="2744" y="3027"/>
                  <a:ext cx="57" cy="91"/>
                </a:xfrm>
                <a:custGeom>
                  <a:avLst/>
                  <a:gdLst>
                    <a:gd name="T0" fmla="*/ 0 w 22723"/>
                    <a:gd name="T1" fmla="*/ 0 h 43200"/>
                    <a:gd name="T2" fmla="*/ 0 w 22723"/>
                    <a:gd name="T3" fmla="*/ 0 h 43200"/>
                    <a:gd name="T4" fmla="*/ 0 w 2272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2723"/>
                    <a:gd name="T10" fmla="*/ 0 h 43200"/>
                    <a:gd name="T11" fmla="*/ 22723 w 2272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lnTo>
                        <a:pt x="1122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77" name="Arc 127"/>
                <p:cNvSpPr/>
                <p:nvPr/>
              </p:nvSpPr>
              <p:spPr bwMode="auto">
                <a:xfrm rot="10800000" flipH="1" flipV="1">
                  <a:off x="2744" y="3123"/>
                  <a:ext cx="57" cy="91"/>
                </a:xfrm>
                <a:custGeom>
                  <a:avLst/>
                  <a:gdLst>
                    <a:gd name="T0" fmla="*/ 0 w 22723"/>
                    <a:gd name="T1" fmla="*/ 0 h 43200"/>
                    <a:gd name="T2" fmla="*/ 0 w 22723"/>
                    <a:gd name="T3" fmla="*/ 0 h 43200"/>
                    <a:gd name="T4" fmla="*/ 0 w 2272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2723"/>
                    <a:gd name="T10" fmla="*/ 0 h 43200"/>
                    <a:gd name="T11" fmla="*/ 22723 w 2272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lnTo>
                        <a:pt x="1122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7868" name="Rectangle 128"/>
              <p:cNvSpPr>
                <a:spLocks noChangeArrowheads="1"/>
              </p:cNvSpPr>
              <p:nvPr/>
            </p:nvSpPr>
            <p:spPr bwMode="auto">
              <a:xfrm>
                <a:off x="1112" y="845"/>
                <a:ext cx="317" cy="136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69" name="Rectangle 129"/>
              <p:cNvSpPr>
                <a:spLocks noChangeArrowheads="1"/>
              </p:cNvSpPr>
              <p:nvPr/>
            </p:nvSpPr>
            <p:spPr bwMode="auto">
              <a:xfrm>
                <a:off x="2250" y="863"/>
                <a:ext cx="317" cy="136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70" name="Line 130"/>
              <p:cNvSpPr>
                <a:spLocks noChangeShapeType="1"/>
              </p:cNvSpPr>
              <p:nvPr/>
            </p:nvSpPr>
            <p:spPr bwMode="auto">
              <a:xfrm>
                <a:off x="885" y="931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871" name="Line 106"/>
              <p:cNvSpPr>
                <a:spLocks noChangeShapeType="1"/>
              </p:cNvSpPr>
              <p:nvPr/>
            </p:nvSpPr>
            <p:spPr bwMode="auto">
              <a:xfrm flipV="1">
                <a:off x="884" y="981"/>
                <a:ext cx="0" cy="317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7872" name="Group 137"/>
              <p:cNvGrpSpPr/>
              <p:nvPr/>
            </p:nvGrpSpPr>
            <p:grpSpPr bwMode="auto">
              <a:xfrm>
                <a:off x="703" y="1253"/>
                <a:ext cx="363" cy="363"/>
                <a:chOff x="703" y="1158"/>
                <a:chExt cx="363" cy="363"/>
              </a:xfrm>
            </p:grpSpPr>
            <p:sp>
              <p:nvSpPr>
                <p:cNvPr id="77873" name="Oval 131"/>
                <p:cNvSpPr>
                  <a:spLocks noChangeArrowheads="1"/>
                </p:cNvSpPr>
                <p:nvPr/>
              </p:nvSpPr>
              <p:spPr bwMode="auto">
                <a:xfrm>
                  <a:off x="703" y="1158"/>
                  <a:ext cx="363" cy="36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99FF"/>
                    </a:gs>
                    <a:gs pos="100000">
                      <a:srgbClr val="004776"/>
                    </a:gs>
                  </a:gsLst>
                  <a:path path="shape">
                    <a:fillToRect l="50000" t="50000" r="50000" b="50000"/>
                  </a:path>
                </a:gradFill>
                <a:ln w="38100">
                  <a:solidFill>
                    <a:srgbClr val="FF9900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/>
                  <a:endParaRPr lang="zh-CN" altLang="zh-CN" sz="2400" b="0">
                    <a:ea typeface="仿宋_GB2312" pitchFamily="49" charset="-122"/>
                  </a:endParaRPr>
                </a:p>
              </p:txBody>
            </p:sp>
            <p:sp>
              <p:nvSpPr>
                <p:cNvPr id="77874" name="Line 132"/>
                <p:cNvSpPr>
                  <a:spLocks noChangeShapeType="1"/>
                </p:cNvSpPr>
                <p:nvPr/>
              </p:nvSpPr>
              <p:spPr bwMode="auto">
                <a:xfrm>
                  <a:off x="703" y="1339"/>
                  <a:ext cx="363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154182" y="3834883"/>
            <a:ext cx="136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  <a:latin typeface="楷体_GB2312" pitchFamily="49" charset="-122"/>
              </a:rPr>
              <a:t>L2</a:t>
            </a:r>
            <a:r>
              <a:rPr kumimoji="1" lang="zh-CN" altLang="en-US" dirty="0">
                <a:solidFill>
                  <a:srgbClr val="00B050"/>
                </a:solidFill>
                <a:latin typeface="楷体_GB2312" pitchFamily="49" charset="-122"/>
              </a:rPr>
              <a:t>部分开路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31813" y="868363"/>
            <a:ext cx="5472112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solidFill>
                  <a:srgbClr val="FFFFFF"/>
                </a:solidFill>
                <a:latin typeface="楷体_GB2312" pitchFamily="49" charset="-122"/>
              </a:rPr>
              <a:t>3. </a:t>
            </a:r>
            <a:r>
              <a:rPr kumimoji="1" lang="zh-CN" altLang="en-US" sz="3200">
                <a:solidFill>
                  <a:srgbClr val="FFFFFF"/>
                </a:solidFill>
                <a:latin typeface="楷体_GB2312" pitchFamily="49" charset="-122"/>
              </a:rPr>
              <a:t>含有耦合电感的电路</a:t>
            </a:r>
            <a:endParaRPr kumimoji="1" lang="zh-CN" altLang="en-US" sz="3200">
              <a:solidFill>
                <a:srgbClr val="FFFFFF"/>
              </a:solidFill>
              <a:latin typeface="楷体_GB2312" pitchFamily="49" charset="-122"/>
            </a:endParaRP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74688" y="1589088"/>
            <a:ext cx="4249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 dirty="0">
                <a:solidFill>
                  <a:srgbClr val="FFFFFF"/>
                </a:solidFill>
                <a:latin typeface="楷体_GB2312" pitchFamily="49" charset="-122"/>
              </a:rPr>
              <a:t>(1) </a:t>
            </a:r>
            <a:r>
              <a:rPr kumimoji="1" lang="zh-CN" altLang="en-US" sz="3200" dirty="0">
                <a:solidFill>
                  <a:srgbClr val="FFFFFF"/>
                </a:solidFill>
                <a:latin typeface="楷体_GB2312" pitchFamily="49" charset="-122"/>
              </a:rPr>
              <a:t>耦合电感的串联</a:t>
            </a:r>
            <a:endParaRPr kumimoji="1" lang="zh-CN" altLang="en-US" sz="3200" dirty="0">
              <a:solidFill>
                <a:srgbClr val="FFFFFF"/>
              </a:solidFill>
              <a:latin typeface="楷体_GB2312" pitchFamily="49" charset="-122"/>
            </a:endParaRP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674688" y="2452688"/>
            <a:ext cx="2159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/>
            </a:pP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顺接</a:t>
            </a:r>
            <a:endParaRPr kumimoji="1" lang="zh-CN" altLang="en-US">
              <a:solidFill>
                <a:srgbClr val="FF9900"/>
              </a:solidFill>
              <a:latin typeface="楷体_GB2312" pitchFamily="49" charset="-122"/>
            </a:endParaRPr>
          </a:p>
        </p:txBody>
      </p:sp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603250" y="3676650"/>
          <a:ext cx="66008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name="公式" r:id="rId1" imgW="2691130" imgH="304800" progId="Equation.3">
                  <p:embed/>
                </p:oleObj>
              </mc:Choice>
              <mc:Fallback>
                <p:oleObj name="公式" r:id="rId1" imgW="269113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676650"/>
                        <a:ext cx="66008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8"/>
          <p:cNvGraphicFramePr>
            <a:graphicFrameLocks noChangeAspect="1"/>
          </p:cNvGraphicFramePr>
          <p:nvPr/>
        </p:nvGraphicFramePr>
        <p:xfrm>
          <a:off x="603250" y="6197600"/>
          <a:ext cx="535781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name="公式" r:id="rId3" imgW="2098675" imgH="196215" progId="Equation.3">
                  <p:embed/>
                </p:oleObj>
              </mc:Choice>
              <mc:Fallback>
                <p:oleObj name="公式" r:id="rId3" imgW="2098675" imgH="19621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6197600"/>
                        <a:ext cx="5357813" cy="5524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47" name="AutoShape 51"/>
          <p:cNvSpPr>
            <a:spLocks noChangeArrowheads="1"/>
          </p:cNvSpPr>
          <p:nvPr/>
        </p:nvSpPr>
        <p:spPr bwMode="auto">
          <a:xfrm rot="5400000">
            <a:off x="7515225" y="3821113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3399FF"/>
          </a:solidFill>
          <a:ln w="19050">
            <a:solidFill>
              <a:srgbClr val="3399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29775" name="AutoShape 79" descr="羊皮纸"/>
          <p:cNvSpPr>
            <a:spLocks noChangeArrowheads="1"/>
          </p:cNvSpPr>
          <p:nvPr/>
        </p:nvSpPr>
        <p:spPr bwMode="auto">
          <a:xfrm>
            <a:off x="4270374" y="5332413"/>
            <a:ext cx="2092325" cy="504825"/>
          </a:xfrm>
          <a:prstGeom prst="wedgeRoundRectCallout">
            <a:avLst>
              <a:gd name="adj1" fmla="val 84736"/>
              <a:gd name="adj2" fmla="val -44968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2400">
                <a:solidFill>
                  <a:srgbClr val="000000"/>
                </a:solidFill>
              </a:rPr>
              <a:t>去耦等效电路</a:t>
            </a: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4" name="Group 93"/>
          <p:cNvGrpSpPr/>
          <p:nvPr/>
        </p:nvGrpSpPr>
        <p:grpSpPr bwMode="auto">
          <a:xfrm>
            <a:off x="3987800" y="1876425"/>
            <a:ext cx="5041900" cy="1887538"/>
            <a:chOff x="657" y="2024"/>
            <a:chExt cx="3176" cy="1189"/>
          </a:xfrm>
        </p:grpSpPr>
        <p:sp>
          <p:nvSpPr>
            <p:cNvPr id="78884" name="Text Box 94"/>
            <p:cNvSpPr txBox="1">
              <a:spLocks noChangeArrowheads="1"/>
            </p:cNvSpPr>
            <p:nvPr/>
          </p:nvSpPr>
          <p:spPr bwMode="auto">
            <a:xfrm>
              <a:off x="657" y="2432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85" name="Text Box 95"/>
            <p:cNvSpPr txBox="1">
              <a:spLocks noChangeArrowheads="1"/>
            </p:cNvSpPr>
            <p:nvPr/>
          </p:nvSpPr>
          <p:spPr bwMode="auto">
            <a:xfrm>
              <a:off x="2200" y="2024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86" name="Line 96"/>
            <p:cNvSpPr>
              <a:spLocks noChangeShapeType="1"/>
            </p:cNvSpPr>
            <p:nvPr/>
          </p:nvSpPr>
          <p:spPr bwMode="auto">
            <a:xfrm>
              <a:off x="2925" y="2478"/>
              <a:ext cx="6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87" name="Line 97"/>
            <p:cNvSpPr>
              <a:spLocks noChangeShapeType="1"/>
            </p:cNvSpPr>
            <p:nvPr/>
          </p:nvSpPr>
          <p:spPr bwMode="auto">
            <a:xfrm>
              <a:off x="998" y="2478"/>
              <a:ext cx="839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88" name="Line 98"/>
            <p:cNvSpPr>
              <a:spLocks noChangeShapeType="1"/>
            </p:cNvSpPr>
            <p:nvPr/>
          </p:nvSpPr>
          <p:spPr bwMode="auto">
            <a:xfrm flipV="1">
              <a:off x="930" y="2432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89" name="Text Box 99"/>
            <p:cNvSpPr txBox="1">
              <a:spLocks noChangeArrowheads="1"/>
            </p:cNvSpPr>
            <p:nvPr/>
          </p:nvSpPr>
          <p:spPr bwMode="auto">
            <a:xfrm>
              <a:off x="1701" y="243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90" name="Text Box 100"/>
            <p:cNvSpPr txBox="1">
              <a:spLocks noChangeArrowheads="1"/>
            </p:cNvSpPr>
            <p:nvPr/>
          </p:nvSpPr>
          <p:spPr bwMode="auto">
            <a:xfrm>
              <a:off x="2381" y="2432"/>
              <a:ext cx="2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91" name="Text Box 101"/>
            <p:cNvSpPr txBox="1">
              <a:spLocks noChangeArrowheads="1"/>
            </p:cNvSpPr>
            <p:nvPr/>
          </p:nvSpPr>
          <p:spPr bwMode="auto">
            <a:xfrm>
              <a:off x="2971" y="2491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92" name="Oval 102"/>
            <p:cNvSpPr>
              <a:spLocks noChangeArrowheads="1"/>
            </p:cNvSpPr>
            <p:nvPr/>
          </p:nvSpPr>
          <p:spPr bwMode="auto">
            <a:xfrm>
              <a:off x="975" y="2818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8893" name="Oval 103"/>
            <p:cNvSpPr>
              <a:spLocks noChangeArrowheads="1"/>
            </p:cNvSpPr>
            <p:nvPr/>
          </p:nvSpPr>
          <p:spPr bwMode="auto">
            <a:xfrm>
              <a:off x="3560" y="2841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8894" name="Arc 104"/>
            <p:cNvSpPr/>
            <p:nvPr/>
          </p:nvSpPr>
          <p:spPr bwMode="auto">
            <a:xfrm rot="467013">
              <a:off x="2472" y="2206"/>
              <a:ext cx="324" cy="281"/>
            </a:xfrm>
            <a:custGeom>
              <a:avLst/>
              <a:gdLst>
                <a:gd name="T0" fmla="*/ 0 w 19335"/>
                <a:gd name="T1" fmla="*/ 0 h 21600"/>
                <a:gd name="T2" fmla="*/ 0 w 19335"/>
                <a:gd name="T3" fmla="*/ 0 h 21600"/>
                <a:gd name="T4" fmla="*/ 0 w 19335"/>
                <a:gd name="T5" fmla="*/ 0 h 21600"/>
                <a:gd name="T6" fmla="*/ 0 60000 65536"/>
                <a:gd name="T7" fmla="*/ 0 60000 65536"/>
                <a:gd name="T8" fmla="*/ 0 60000 65536"/>
                <a:gd name="T9" fmla="*/ 0 w 19335"/>
                <a:gd name="T10" fmla="*/ 0 h 21600"/>
                <a:gd name="T11" fmla="*/ 19335 w 1933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335" h="21600" fill="none" extrusionOk="0">
                  <a:moveTo>
                    <a:pt x="-1" y="0"/>
                  </a:moveTo>
                  <a:cubicBezTo>
                    <a:pt x="8193" y="0"/>
                    <a:pt x="15682" y="4636"/>
                    <a:pt x="19335" y="11970"/>
                  </a:cubicBezTo>
                </a:path>
                <a:path w="19335" h="21600" stroke="0" extrusionOk="0">
                  <a:moveTo>
                    <a:pt x="-1" y="0"/>
                  </a:moveTo>
                  <a:cubicBezTo>
                    <a:pt x="8193" y="0"/>
                    <a:pt x="15682" y="4636"/>
                    <a:pt x="19335" y="1197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95" name="Arc 105"/>
            <p:cNvSpPr/>
            <p:nvPr/>
          </p:nvSpPr>
          <p:spPr bwMode="auto">
            <a:xfrm rot="220785" flipH="1">
              <a:off x="1943" y="2197"/>
              <a:ext cx="347" cy="281"/>
            </a:xfrm>
            <a:custGeom>
              <a:avLst/>
              <a:gdLst>
                <a:gd name="T0" fmla="*/ 0 w 20759"/>
                <a:gd name="T1" fmla="*/ 0 h 21109"/>
                <a:gd name="T2" fmla="*/ 0 w 20759"/>
                <a:gd name="T3" fmla="*/ 0 h 21109"/>
                <a:gd name="T4" fmla="*/ 0 w 20759"/>
                <a:gd name="T5" fmla="*/ 0 h 21109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109"/>
                <a:gd name="T11" fmla="*/ 20759 w 20759"/>
                <a:gd name="T12" fmla="*/ 21109 h 211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109" fill="none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</a:path>
                <a:path w="20759" h="21109" stroke="0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  <a:lnTo>
                    <a:pt x="0" y="21109"/>
                  </a:lnTo>
                  <a:lnTo>
                    <a:pt x="457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96" name="Text Box 106"/>
            <p:cNvSpPr txBox="1">
              <a:spLocks noChangeArrowheads="1"/>
            </p:cNvSpPr>
            <p:nvPr/>
          </p:nvSpPr>
          <p:spPr bwMode="auto">
            <a:xfrm>
              <a:off x="1727" y="2548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97" name="Text Box 107"/>
            <p:cNvSpPr txBox="1">
              <a:spLocks noChangeArrowheads="1"/>
            </p:cNvSpPr>
            <p:nvPr/>
          </p:nvSpPr>
          <p:spPr bwMode="auto">
            <a:xfrm>
              <a:off x="2837" y="2499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98" name="Text Box 108"/>
            <p:cNvSpPr txBox="1">
              <a:spLocks noChangeArrowheads="1"/>
            </p:cNvSpPr>
            <p:nvPr/>
          </p:nvSpPr>
          <p:spPr bwMode="auto">
            <a:xfrm>
              <a:off x="1111" y="2069"/>
              <a:ext cx="5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99" name="Text Box 109"/>
            <p:cNvSpPr txBox="1">
              <a:spLocks noChangeArrowheads="1"/>
            </p:cNvSpPr>
            <p:nvPr/>
          </p:nvSpPr>
          <p:spPr bwMode="auto">
            <a:xfrm>
              <a:off x="3198" y="2069"/>
              <a:ext cx="6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900" name="Text Box 110"/>
            <p:cNvSpPr txBox="1">
              <a:spLocks noChangeArrowheads="1"/>
            </p:cNvSpPr>
            <p:nvPr/>
          </p:nvSpPr>
          <p:spPr bwMode="auto">
            <a:xfrm>
              <a:off x="1519" y="2069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901" name="Text Box 111"/>
            <p:cNvSpPr txBox="1">
              <a:spLocks noChangeArrowheads="1"/>
            </p:cNvSpPr>
            <p:nvPr/>
          </p:nvSpPr>
          <p:spPr bwMode="auto">
            <a:xfrm>
              <a:off x="2835" y="2069"/>
              <a:ext cx="5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902" name="Text Box 112"/>
            <p:cNvSpPr txBox="1">
              <a:spLocks noChangeArrowheads="1"/>
            </p:cNvSpPr>
            <p:nvPr/>
          </p:nvSpPr>
          <p:spPr bwMode="auto">
            <a:xfrm>
              <a:off x="1429" y="2523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903" name="Text Box 113"/>
            <p:cNvSpPr txBox="1">
              <a:spLocks noChangeArrowheads="1"/>
            </p:cNvSpPr>
            <p:nvPr/>
          </p:nvSpPr>
          <p:spPr bwMode="auto">
            <a:xfrm>
              <a:off x="2394" y="2538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904" name="Text Box 114"/>
            <p:cNvSpPr txBox="1">
              <a:spLocks noChangeArrowheads="1"/>
            </p:cNvSpPr>
            <p:nvPr/>
          </p:nvSpPr>
          <p:spPr bwMode="auto">
            <a:xfrm>
              <a:off x="2109" y="252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905" name="Text Box 115"/>
            <p:cNvSpPr txBox="1">
              <a:spLocks noChangeArrowheads="1"/>
            </p:cNvSpPr>
            <p:nvPr/>
          </p:nvSpPr>
          <p:spPr bwMode="auto">
            <a:xfrm>
              <a:off x="2154" y="288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906" name="Text Box 116"/>
            <p:cNvSpPr txBox="1">
              <a:spLocks noChangeArrowheads="1"/>
            </p:cNvSpPr>
            <p:nvPr/>
          </p:nvSpPr>
          <p:spPr bwMode="auto">
            <a:xfrm>
              <a:off x="1020" y="2795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907" name="Text Box 117"/>
            <p:cNvSpPr txBox="1">
              <a:spLocks noChangeArrowheads="1"/>
            </p:cNvSpPr>
            <p:nvPr/>
          </p:nvSpPr>
          <p:spPr bwMode="auto">
            <a:xfrm>
              <a:off x="3334" y="2840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908" name="Line 118"/>
            <p:cNvSpPr>
              <a:spLocks noChangeShapeType="1"/>
            </p:cNvSpPr>
            <p:nvPr/>
          </p:nvSpPr>
          <p:spPr bwMode="auto">
            <a:xfrm>
              <a:off x="2245" y="2478"/>
              <a:ext cx="27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909" name="Line 119"/>
            <p:cNvSpPr>
              <a:spLocks noChangeShapeType="1"/>
            </p:cNvSpPr>
            <p:nvPr/>
          </p:nvSpPr>
          <p:spPr bwMode="auto">
            <a:xfrm>
              <a:off x="998" y="2478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10" name="Line 120"/>
            <p:cNvSpPr>
              <a:spLocks noChangeShapeType="1"/>
            </p:cNvSpPr>
            <p:nvPr/>
          </p:nvSpPr>
          <p:spPr bwMode="auto">
            <a:xfrm>
              <a:off x="3606" y="2478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11" name="Rectangle 121"/>
            <p:cNvSpPr>
              <a:spLocks noChangeArrowheads="1"/>
            </p:cNvSpPr>
            <p:nvPr/>
          </p:nvSpPr>
          <p:spPr bwMode="auto">
            <a:xfrm>
              <a:off x="3102" y="2402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8912" name="Rectangle 122"/>
            <p:cNvSpPr>
              <a:spLocks noChangeArrowheads="1"/>
            </p:cNvSpPr>
            <p:nvPr/>
          </p:nvSpPr>
          <p:spPr bwMode="auto">
            <a:xfrm>
              <a:off x="1202" y="2407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pSp>
          <p:nvGrpSpPr>
            <p:cNvPr id="78913" name="Group 123"/>
            <p:cNvGrpSpPr/>
            <p:nvPr/>
          </p:nvGrpSpPr>
          <p:grpSpPr bwMode="auto">
            <a:xfrm rot="-5400000">
              <a:off x="1996" y="2228"/>
              <a:ext cx="90" cy="408"/>
              <a:chOff x="2744" y="2931"/>
              <a:chExt cx="57" cy="283"/>
            </a:xfrm>
          </p:grpSpPr>
          <p:sp>
            <p:nvSpPr>
              <p:cNvPr id="78918" name="Arc 124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919" name="Arc 125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920" name="Arc 126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8914" name="Group 127"/>
            <p:cNvGrpSpPr/>
            <p:nvPr/>
          </p:nvGrpSpPr>
          <p:grpSpPr bwMode="auto">
            <a:xfrm rot="-5400000">
              <a:off x="2676" y="2228"/>
              <a:ext cx="90" cy="408"/>
              <a:chOff x="2744" y="2931"/>
              <a:chExt cx="57" cy="283"/>
            </a:xfrm>
          </p:grpSpPr>
          <p:sp>
            <p:nvSpPr>
              <p:cNvPr id="78915" name="Arc 128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916" name="Arc 129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917" name="Arc 130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Group 131"/>
          <p:cNvGrpSpPr/>
          <p:nvPr/>
        </p:nvGrpSpPr>
        <p:grpSpPr bwMode="auto">
          <a:xfrm>
            <a:off x="7011988" y="4468813"/>
            <a:ext cx="1512887" cy="2047875"/>
            <a:chOff x="1338" y="2208"/>
            <a:chExt cx="953" cy="1290"/>
          </a:xfrm>
        </p:grpSpPr>
        <p:sp>
          <p:nvSpPr>
            <p:cNvPr id="78866" name="Line 132"/>
            <p:cNvSpPr>
              <a:spLocks noChangeShapeType="1"/>
            </p:cNvSpPr>
            <p:nvPr/>
          </p:nvSpPr>
          <p:spPr bwMode="auto">
            <a:xfrm>
              <a:off x="1495" y="2244"/>
              <a:ext cx="71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67" name="Line 133"/>
            <p:cNvSpPr>
              <a:spLocks noChangeShapeType="1"/>
            </p:cNvSpPr>
            <p:nvPr/>
          </p:nvSpPr>
          <p:spPr bwMode="auto">
            <a:xfrm>
              <a:off x="1610" y="2296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68" name="Text Box 134"/>
            <p:cNvSpPr txBox="1">
              <a:spLocks noChangeArrowheads="1"/>
            </p:cNvSpPr>
            <p:nvPr/>
          </p:nvSpPr>
          <p:spPr bwMode="auto">
            <a:xfrm>
              <a:off x="1655" y="2296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69" name="Oval 135"/>
            <p:cNvSpPr>
              <a:spLocks noChangeArrowheads="1"/>
            </p:cNvSpPr>
            <p:nvPr/>
          </p:nvSpPr>
          <p:spPr bwMode="auto">
            <a:xfrm>
              <a:off x="1421" y="2208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8870" name="Oval 136"/>
            <p:cNvSpPr>
              <a:spLocks noChangeArrowheads="1"/>
            </p:cNvSpPr>
            <p:nvPr/>
          </p:nvSpPr>
          <p:spPr bwMode="auto">
            <a:xfrm>
              <a:off x="1409" y="3430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8871" name="Text Box 137"/>
            <p:cNvSpPr txBox="1">
              <a:spLocks noChangeArrowheads="1"/>
            </p:cNvSpPr>
            <p:nvPr/>
          </p:nvSpPr>
          <p:spPr bwMode="auto">
            <a:xfrm>
              <a:off x="1904" y="2387"/>
              <a:ext cx="3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72" name="Text Box 138"/>
            <p:cNvSpPr txBox="1">
              <a:spLocks noChangeArrowheads="1"/>
            </p:cNvSpPr>
            <p:nvPr/>
          </p:nvSpPr>
          <p:spPr bwMode="auto">
            <a:xfrm>
              <a:off x="1931" y="2931"/>
              <a:ext cx="3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73" name="Text Box 139"/>
            <p:cNvSpPr txBox="1">
              <a:spLocks noChangeArrowheads="1"/>
            </p:cNvSpPr>
            <p:nvPr/>
          </p:nvSpPr>
          <p:spPr bwMode="auto">
            <a:xfrm>
              <a:off x="1338" y="272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74" name="Text Box 140"/>
            <p:cNvSpPr txBox="1">
              <a:spLocks noChangeArrowheads="1"/>
            </p:cNvSpPr>
            <p:nvPr/>
          </p:nvSpPr>
          <p:spPr bwMode="auto">
            <a:xfrm>
              <a:off x="1338" y="2256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75" name="Text Box 141"/>
            <p:cNvSpPr txBox="1">
              <a:spLocks noChangeArrowheads="1"/>
            </p:cNvSpPr>
            <p:nvPr/>
          </p:nvSpPr>
          <p:spPr bwMode="auto">
            <a:xfrm>
              <a:off x="1338" y="311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76" name="Line 142"/>
            <p:cNvSpPr>
              <a:spLocks noChangeShapeType="1"/>
            </p:cNvSpPr>
            <p:nvPr/>
          </p:nvSpPr>
          <p:spPr bwMode="auto">
            <a:xfrm flipH="1">
              <a:off x="2200" y="2238"/>
              <a:ext cx="8" cy="69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77" name="Line 143"/>
            <p:cNvSpPr>
              <a:spLocks noChangeShapeType="1"/>
            </p:cNvSpPr>
            <p:nvPr/>
          </p:nvSpPr>
          <p:spPr bwMode="auto">
            <a:xfrm>
              <a:off x="2200" y="3294"/>
              <a:ext cx="0" cy="18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78" name="Line 144"/>
            <p:cNvSpPr>
              <a:spLocks noChangeShapeType="1"/>
            </p:cNvSpPr>
            <p:nvPr/>
          </p:nvSpPr>
          <p:spPr bwMode="auto">
            <a:xfrm>
              <a:off x="1474" y="3475"/>
              <a:ext cx="72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79" name="Rectangle 145"/>
            <p:cNvSpPr>
              <a:spLocks noChangeArrowheads="1"/>
            </p:cNvSpPr>
            <p:nvPr/>
          </p:nvSpPr>
          <p:spPr bwMode="auto">
            <a:xfrm>
              <a:off x="2145" y="238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pSp>
          <p:nvGrpSpPr>
            <p:cNvPr id="78880" name="Group 146"/>
            <p:cNvGrpSpPr/>
            <p:nvPr/>
          </p:nvGrpSpPr>
          <p:grpSpPr bwMode="auto">
            <a:xfrm>
              <a:off x="2200" y="2931"/>
              <a:ext cx="91" cy="363"/>
              <a:chOff x="2744" y="2931"/>
              <a:chExt cx="57" cy="283"/>
            </a:xfrm>
          </p:grpSpPr>
          <p:sp>
            <p:nvSpPr>
              <p:cNvPr id="78881" name="Arc 147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882" name="Arc 148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883" name="Arc 149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9846" name="Object 150"/>
          <p:cNvGraphicFramePr>
            <a:graphicFrameLocks noChangeAspect="1"/>
          </p:cNvGraphicFramePr>
          <p:nvPr/>
        </p:nvGraphicFramePr>
        <p:xfrm>
          <a:off x="819150" y="5260975"/>
          <a:ext cx="191770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4" name="公式" r:id="rId6" imgW="757555" imgH="304800" progId="Equation.3">
                  <p:embed/>
                </p:oleObj>
              </mc:Choice>
              <mc:Fallback>
                <p:oleObj name="公式" r:id="rId6" imgW="757555" imgH="304800" progId="Equation.3">
                  <p:embed/>
                  <p:pic>
                    <p:nvPicPr>
                      <p:cNvPr id="0" name="Object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5260975"/>
                        <a:ext cx="1917700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47" name="Object 151"/>
          <p:cNvGraphicFramePr>
            <a:graphicFrameLocks noChangeAspect="1"/>
          </p:cNvGraphicFramePr>
          <p:nvPr/>
        </p:nvGraphicFramePr>
        <p:xfrm>
          <a:off x="747713" y="4468813"/>
          <a:ext cx="5078412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5" name="公式" r:id="rId8" imgW="2063750" imgH="304800" progId="Equation.3">
                  <p:embed/>
                </p:oleObj>
              </mc:Choice>
              <mc:Fallback>
                <p:oleObj name="公式" r:id="rId8" imgW="2063750" imgH="304800" progId="Equation.3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4468813"/>
                        <a:ext cx="5078412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68338" y="957263"/>
            <a:ext cx="2159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2"/>
            </a:pP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反接</a:t>
            </a:r>
            <a:endParaRPr kumimoji="1" lang="zh-CN" altLang="en-US">
              <a:solidFill>
                <a:srgbClr val="FF9900"/>
              </a:solidFill>
              <a:latin typeface="楷体_GB2312" pitchFamily="49" charset="-122"/>
            </a:endParaRPr>
          </a:p>
        </p:txBody>
      </p:sp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1316038" y="5060950"/>
          <a:ext cx="531018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公式" r:id="rId1" imgW="2011680" imgH="196215" progId="Equation.3">
                  <p:embed/>
                </p:oleObj>
              </mc:Choice>
              <mc:Fallback>
                <p:oleObj name="公式" r:id="rId1" imgW="2011680" imgH="19621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5060950"/>
                        <a:ext cx="5310187" cy="5699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20" name="AutoShape 48"/>
          <p:cNvSpPr>
            <a:spLocks noChangeArrowheads="1"/>
          </p:cNvSpPr>
          <p:nvPr/>
        </p:nvSpPr>
        <p:spPr bwMode="auto">
          <a:xfrm>
            <a:off x="5492750" y="1965325"/>
            <a:ext cx="809625" cy="215900"/>
          </a:xfrm>
          <a:prstGeom prst="rightArrow">
            <a:avLst>
              <a:gd name="adj1" fmla="val 50000"/>
              <a:gd name="adj2" fmla="val 93750"/>
            </a:avLst>
          </a:prstGeom>
          <a:solidFill>
            <a:srgbClr val="3399FF"/>
          </a:solidFill>
          <a:ln w="19050">
            <a:solidFill>
              <a:srgbClr val="3399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latin typeface="Times New Roman" panose="02020603050405020304" pitchFamily="18" charset="0"/>
            </a:endParaRPr>
          </a:p>
        </p:txBody>
      </p:sp>
      <p:graphicFrame>
        <p:nvGraphicFramePr>
          <p:cNvPr id="28742" name="Object 70"/>
          <p:cNvGraphicFramePr>
            <a:graphicFrameLocks noChangeAspect="1"/>
          </p:cNvGraphicFramePr>
          <p:nvPr/>
        </p:nvGraphicFramePr>
        <p:xfrm>
          <a:off x="668338" y="3405188"/>
          <a:ext cx="7094537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公式" r:id="rId3" imgW="2878455" imgH="635635" progId="Equation.3">
                  <p:embed/>
                </p:oleObj>
              </mc:Choice>
              <mc:Fallback>
                <p:oleObj name="公式" r:id="rId3" imgW="2878455" imgH="635635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3405188"/>
                        <a:ext cx="7094537" cy="161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43" name="Object 71"/>
          <p:cNvGraphicFramePr>
            <a:graphicFrameLocks noChangeAspect="1"/>
          </p:cNvGraphicFramePr>
          <p:nvPr/>
        </p:nvGraphicFramePr>
        <p:xfrm>
          <a:off x="6230937" y="5818189"/>
          <a:ext cx="25558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8" name="公式" r:id="rId5" imgW="996950" imgH="304800" progId="Equation.3">
                  <p:embed/>
                </p:oleObj>
              </mc:Choice>
              <mc:Fallback>
                <p:oleObj name="公式" r:id="rId5" imgW="996950" imgH="3048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0937" y="5818189"/>
                        <a:ext cx="255587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45" name="Object 73"/>
          <p:cNvGraphicFramePr>
            <a:graphicFrameLocks noChangeAspect="1"/>
          </p:cNvGraphicFramePr>
          <p:nvPr/>
        </p:nvGraphicFramePr>
        <p:xfrm>
          <a:off x="2036763" y="5997575"/>
          <a:ext cx="328771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9" name="公式" r:id="rId7" imgW="1380490" imgH="196215" progId="Equation.3">
                  <p:embed/>
                </p:oleObj>
              </mc:Choice>
              <mc:Fallback>
                <p:oleObj name="公式" r:id="rId7" imgW="1380490" imgH="196215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63" y="5997575"/>
                        <a:ext cx="328771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09" name="Line 137"/>
          <p:cNvSpPr>
            <a:spLocks noChangeShapeType="1"/>
          </p:cNvSpPr>
          <p:nvPr/>
        </p:nvSpPr>
        <p:spPr bwMode="auto">
          <a:xfrm>
            <a:off x="5559425" y="6252369"/>
            <a:ext cx="576263" cy="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189"/>
          <p:cNvGrpSpPr/>
          <p:nvPr/>
        </p:nvGrpSpPr>
        <p:grpSpPr bwMode="auto">
          <a:xfrm>
            <a:off x="596900" y="1604963"/>
            <a:ext cx="5041900" cy="1887537"/>
            <a:chOff x="340" y="663"/>
            <a:chExt cx="3176" cy="1189"/>
          </a:xfrm>
        </p:grpSpPr>
        <p:sp>
          <p:nvSpPr>
            <p:cNvPr id="79909" name="Text Box 152"/>
            <p:cNvSpPr txBox="1">
              <a:spLocks noChangeArrowheads="1"/>
            </p:cNvSpPr>
            <p:nvPr/>
          </p:nvSpPr>
          <p:spPr bwMode="auto">
            <a:xfrm>
              <a:off x="340" y="1071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0" name="Text Box 153"/>
            <p:cNvSpPr txBox="1">
              <a:spLocks noChangeArrowheads="1"/>
            </p:cNvSpPr>
            <p:nvPr/>
          </p:nvSpPr>
          <p:spPr bwMode="auto">
            <a:xfrm>
              <a:off x="1883" y="663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1" name="Line 154"/>
            <p:cNvSpPr>
              <a:spLocks noChangeShapeType="1"/>
            </p:cNvSpPr>
            <p:nvPr/>
          </p:nvSpPr>
          <p:spPr bwMode="auto">
            <a:xfrm>
              <a:off x="2608" y="1117"/>
              <a:ext cx="6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12" name="Line 155"/>
            <p:cNvSpPr>
              <a:spLocks noChangeShapeType="1"/>
            </p:cNvSpPr>
            <p:nvPr/>
          </p:nvSpPr>
          <p:spPr bwMode="auto">
            <a:xfrm>
              <a:off x="681" y="1117"/>
              <a:ext cx="83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13" name="Line 156"/>
            <p:cNvSpPr>
              <a:spLocks noChangeShapeType="1"/>
            </p:cNvSpPr>
            <p:nvPr/>
          </p:nvSpPr>
          <p:spPr bwMode="auto">
            <a:xfrm flipV="1">
              <a:off x="613" y="1071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14" name="Text Box 157"/>
            <p:cNvSpPr txBox="1">
              <a:spLocks noChangeArrowheads="1"/>
            </p:cNvSpPr>
            <p:nvPr/>
          </p:nvSpPr>
          <p:spPr bwMode="auto">
            <a:xfrm>
              <a:off x="1384" y="1071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5" name="Text Box 158"/>
            <p:cNvSpPr txBox="1">
              <a:spLocks noChangeArrowheads="1"/>
            </p:cNvSpPr>
            <p:nvPr/>
          </p:nvSpPr>
          <p:spPr bwMode="auto">
            <a:xfrm>
              <a:off x="2472" y="1071"/>
              <a:ext cx="2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6" name="Text Box 159"/>
            <p:cNvSpPr txBox="1">
              <a:spLocks noChangeArrowheads="1"/>
            </p:cNvSpPr>
            <p:nvPr/>
          </p:nvSpPr>
          <p:spPr bwMode="auto">
            <a:xfrm>
              <a:off x="2654" y="1130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7" name="Oval 160"/>
            <p:cNvSpPr>
              <a:spLocks noChangeArrowheads="1"/>
            </p:cNvSpPr>
            <p:nvPr/>
          </p:nvSpPr>
          <p:spPr bwMode="auto">
            <a:xfrm>
              <a:off x="658" y="1457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9918" name="Oval 161"/>
            <p:cNvSpPr>
              <a:spLocks noChangeArrowheads="1"/>
            </p:cNvSpPr>
            <p:nvPr/>
          </p:nvSpPr>
          <p:spPr bwMode="auto">
            <a:xfrm>
              <a:off x="3243" y="1480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9919" name="Arc 162"/>
            <p:cNvSpPr/>
            <p:nvPr/>
          </p:nvSpPr>
          <p:spPr bwMode="auto">
            <a:xfrm rot="467013">
              <a:off x="2155" y="845"/>
              <a:ext cx="324" cy="281"/>
            </a:xfrm>
            <a:custGeom>
              <a:avLst/>
              <a:gdLst>
                <a:gd name="T0" fmla="*/ 0 w 19335"/>
                <a:gd name="T1" fmla="*/ 0 h 21600"/>
                <a:gd name="T2" fmla="*/ 0 w 19335"/>
                <a:gd name="T3" fmla="*/ 0 h 21600"/>
                <a:gd name="T4" fmla="*/ 0 w 19335"/>
                <a:gd name="T5" fmla="*/ 0 h 21600"/>
                <a:gd name="T6" fmla="*/ 0 60000 65536"/>
                <a:gd name="T7" fmla="*/ 0 60000 65536"/>
                <a:gd name="T8" fmla="*/ 0 60000 65536"/>
                <a:gd name="T9" fmla="*/ 0 w 19335"/>
                <a:gd name="T10" fmla="*/ 0 h 21600"/>
                <a:gd name="T11" fmla="*/ 19335 w 1933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335" h="21600" fill="none" extrusionOk="0">
                  <a:moveTo>
                    <a:pt x="-1" y="0"/>
                  </a:moveTo>
                  <a:cubicBezTo>
                    <a:pt x="8193" y="0"/>
                    <a:pt x="15682" y="4636"/>
                    <a:pt x="19335" y="11970"/>
                  </a:cubicBezTo>
                </a:path>
                <a:path w="19335" h="21600" stroke="0" extrusionOk="0">
                  <a:moveTo>
                    <a:pt x="-1" y="0"/>
                  </a:moveTo>
                  <a:cubicBezTo>
                    <a:pt x="8193" y="0"/>
                    <a:pt x="15682" y="4636"/>
                    <a:pt x="19335" y="1197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20" name="Arc 163"/>
            <p:cNvSpPr/>
            <p:nvPr/>
          </p:nvSpPr>
          <p:spPr bwMode="auto">
            <a:xfrm rot="220785" flipH="1">
              <a:off x="1626" y="836"/>
              <a:ext cx="347" cy="281"/>
            </a:xfrm>
            <a:custGeom>
              <a:avLst/>
              <a:gdLst>
                <a:gd name="T0" fmla="*/ 0 w 20759"/>
                <a:gd name="T1" fmla="*/ 0 h 21109"/>
                <a:gd name="T2" fmla="*/ 0 w 20759"/>
                <a:gd name="T3" fmla="*/ 0 h 21109"/>
                <a:gd name="T4" fmla="*/ 0 w 20759"/>
                <a:gd name="T5" fmla="*/ 0 h 21109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109"/>
                <a:gd name="T11" fmla="*/ 20759 w 20759"/>
                <a:gd name="T12" fmla="*/ 21109 h 211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109" fill="none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</a:path>
                <a:path w="20759" h="21109" stroke="0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  <a:lnTo>
                    <a:pt x="0" y="21109"/>
                  </a:lnTo>
                  <a:lnTo>
                    <a:pt x="457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21" name="Text Box 164"/>
            <p:cNvSpPr txBox="1">
              <a:spLocks noChangeArrowheads="1"/>
            </p:cNvSpPr>
            <p:nvPr/>
          </p:nvSpPr>
          <p:spPr bwMode="auto">
            <a:xfrm>
              <a:off x="1394" y="118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22" name="Text Box 165"/>
            <p:cNvSpPr txBox="1">
              <a:spLocks noChangeArrowheads="1"/>
            </p:cNvSpPr>
            <p:nvPr/>
          </p:nvSpPr>
          <p:spPr bwMode="auto">
            <a:xfrm>
              <a:off x="2518" y="1149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23" name="Text Box 166"/>
            <p:cNvSpPr txBox="1">
              <a:spLocks noChangeArrowheads="1"/>
            </p:cNvSpPr>
            <p:nvPr/>
          </p:nvSpPr>
          <p:spPr bwMode="auto">
            <a:xfrm>
              <a:off x="794" y="708"/>
              <a:ext cx="5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24" name="Text Box 167"/>
            <p:cNvSpPr txBox="1">
              <a:spLocks noChangeArrowheads="1"/>
            </p:cNvSpPr>
            <p:nvPr/>
          </p:nvSpPr>
          <p:spPr bwMode="auto">
            <a:xfrm>
              <a:off x="2881" y="708"/>
              <a:ext cx="6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25" name="Text Box 168"/>
            <p:cNvSpPr txBox="1">
              <a:spLocks noChangeArrowheads="1"/>
            </p:cNvSpPr>
            <p:nvPr/>
          </p:nvSpPr>
          <p:spPr bwMode="auto">
            <a:xfrm>
              <a:off x="1202" y="708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26" name="Text Box 169"/>
            <p:cNvSpPr txBox="1">
              <a:spLocks noChangeArrowheads="1"/>
            </p:cNvSpPr>
            <p:nvPr/>
          </p:nvSpPr>
          <p:spPr bwMode="auto">
            <a:xfrm>
              <a:off x="2518" y="708"/>
              <a:ext cx="5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27" name="Text Box 170"/>
            <p:cNvSpPr txBox="1">
              <a:spLocks noChangeArrowheads="1"/>
            </p:cNvSpPr>
            <p:nvPr/>
          </p:nvSpPr>
          <p:spPr bwMode="auto">
            <a:xfrm>
              <a:off x="1112" y="1162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28" name="Text Box 171"/>
            <p:cNvSpPr txBox="1">
              <a:spLocks noChangeArrowheads="1"/>
            </p:cNvSpPr>
            <p:nvPr/>
          </p:nvSpPr>
          <p:spPr bwMode="auto">
            <a:xfrm>
              <a:off x="2064" y="116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29" name="Text Box 172"/>
            <p:cNvSpPr txBox="1">
              <a:spLocks noChangeArrowheads="1"/>
            </p:cNvSpPr>
            <p:nvPr/>
          </p:nvSpPr>
          <p:spPr bwMode="auto">
            <a:xfrm>
              <a:off x="1792" y="1162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30" name="Text Box 173"/>
            <p:cNvSpPr txBox="1">
              <a:spLocks noChangeArrowheads="1"/>
            </p:cNvSpPr>
            <p:nvPr/>
          </p:nvSpPr>
          <p:spPr bwMode="auto">
            <a:xfrm>
              <a:off x="1837" y="152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31" name="Text Box 174"/>
            <p:cNvSpPr txBox="1">
              <a:spLocks noChangeArrowheads="1"/>
            </p:cNvSpPr>
            <p:nvPr/>
          </p:nvSpPr>
          <p:spPr bwMode="auto">
            <a:xfrm>
              <a:off x="703" y="1434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32" name="Text Box 175"/>
            <p:cNvSpPr txBox="1">
              <a:spLocks noChangeArrowheads="1"/>
            </p:cNvSpPr>
            <p:nvPr/>
          </p:nvSpPr>
          <p:spPr bwMode="auto">
            <a:xfrm>
              <a:off x="3017" y="1479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33" name="Line 176"/>
            <p:cNvSpPr>
              <a:spLocks noChangeShapeType="1"/>
            </p:cNvSpPr>
            <p:nvPr/>
          </p:nvSpPr>
          <p:spPr bwMode="auto">
            <a:xfrm>
              <a:off x="1928" y="1117"/>
              <a:ext cx="27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34" name="Line 177"/>
            <p:cNvSpPr>
              <a:spLocks noChangeShapeType="1"/>
            </p:cNvSpPr>
            <p:nvPr/>
          </p:nvSpPr>
          <p:spPr bwMode="auto">
            <a:xfrm>
              <a:off x="681" y="1117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5" name="Line 178"/>
            <p:cNvSpPr>
              <a:spLocks noChangeShapeType="1"/>
            </p:cNvSpPr>
            <p:nvPr/>
          </p:nvSpPr>
          <p:spPr bwMode="auto">
            <a:xfrm>
              <a:off x="3289" y="1117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6" name="Rectangle 179"/>
            <p:cNvSpPr>
              <a:spLocks noChangeArrowheads="1"/>
            </p:cNvSpPr>
            <p:nvPr/>
          </p:nvSpPr>
          <p:spPr bwMode="auto">
            <a:xfrm>
              <a:off x="2790" y="104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9937" name="Rectangle 180"/>
            <p:cNvSpPr>
              <a:spLocks noChangeArrowheads="1"/>
            </p:cNvSpPr>
            <p:nvPr/>
          </p:nvSpPr>
          <p:spPr bwMode="auto">
            <a:xfrm>
              <a:off x="885" y="1041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pSp>
          <p:nvGrpSpPr>
            <p:cNvPr id="79938" name="Group 181"/>
            <p:cNvGrpSpPr/>
            <p:nvPr/>
          </p:nvGrpSpPr>
          <p:grpSpPr bwMode="auto">
            <a:xfrm rot="-5400000">
              <a:off x="1679" y="867"/>
              <a:ext cx="90" cy="408"/>
              <a:chOff x="2744" y="2931"/>
              <a:chExt cx="57" cy="283"/>
            </a:xfrm>
          </p:grpSpPr>
          <p:sp>
            <p:nvSpPr>
              <p:cNvPr id="79943" name="Arc 182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44" name="Arc 183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45" name="Arc 184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9939" name="Group 185"/>
            <p:cNvGrpSpPr/>
            <p:nvPr/>
          </p:nvGrpSpPr>
          <p:grpSpPr bwMode="auto">
            <a:xfrm rot="-5400000">
              <a:off x="2359" y="867"/>
              <a:ext cx="90" cy="408"/>
              <a:chOff x="2744" y="2931"/>
              <a:chExt cx="57" cy="283"/>
            </a:xfrm>
          </p:grpSpPr>
          <p:sp>
            <p:nvSpPr>
              <p:cNvPr id="79940" name="Arc 186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41" name="Arc 187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42" name="Arc 188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Group 190"/>
          <p:cNvGrpSpPr/>
          <p:nvPr/>
        </p:nvGrpSpPr>
        <p:grpSpPr bwMode="auto">
          <a:xfrm>
            <a:off x="6573838" y="1173163"/>
            <a:ext cx="1512887" cy="2047875"/>
            <a:chOff x="1338" y="2208"/>
            <a:chExt cx="953" cy="1290"/>
          </a:xfrm>
        </p:grpSpPr>
        <p:sp>
          <p:nvSpPr>
            <p:cNvPr id="79891" name="Line 191"/>
            <p:cNvSpPr>
              <a:spLocks noChangeShapeType="1"/>
            </p:cNvSpPr>
            <p:nvPr/>
          </p:nvSpPr>
          <p:spPr bwMode="auto">
            <a:xfrm>
              <a:off x="1495" y="2244"/>
              <a:ext cx="71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92" name="Line 192"/>
            <p:cNvSpPr>
              <a:spLocks noChangeShapeType="1"/>
            </p:cNvSpPr>
            <p:nvPr/>
          </p:nvSpPr>
          <p:spPr bwMode="auto">
            <a:xfrm>
              <a:off x="1610" y="2296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93" name="Text Box 193"/>
            <p:cNvSpPr txBox="1">
              <a:spLocks noChangeArrowheads="1"/>
            </p:cNvSpPr>
            <p:nvPr/>
          </p:nvSpPr>
          <p:spPr bwMode="auto">
            <a:xfrm>
              <a:off x="1655" y="2296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4" name="Oval 194"/>
            <p:cNvSpPr>
              <a:spLocks noChangeArrowheads="1"/>
            </p:cNvSpPr>
            <p:nvPr/>
          </p:nvSpPr>
          <p:spPr bwMode="auto">
            <a:xfrm>
              <a:off x="1421" y="2208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9895" name="Oval 195"/>
            <p:cNvSpPr>
              <a:spLocks noChangeArrowheads="1"/>
            </p:cNvSpPr>
            <p:nvPr/>
          </p:nvSpPr>
          <p:spPr bwMode="auto">
            <a:xfrm>
              <a:off x="1409" y="3430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79896" name="Text Box 196"/>
            <p:cNvSpPr txBox="1">
              <a:spLocks noChangeArrowheads="1"/>
            </p:cNvSpPr>
            <p:nvPr/>
          </p:nvSpPr>
          <p:spPr bwMode="auto">
            <a:xfrm>
              <a:off x="1927" y="2387"/>
              <a:ext cx="3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7" name="Text Box 197"/>
            <p:cNvSpPr txBox="1">
              <a:spLocks noChangeArrowheads="1"/>
            </p:cNvSpPr>
            <p:nvPr/>
          </p:nvSpPr>
          <p:spPr bwMode="auto">
            <a:xfrm>
              <a:off x="1973" y="2931"/>
              <a:ext cx="3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8" name="Text Box 198"/>
            <p:cNvSpPr txBox="1">
              <a:spLocks noChangeArrowheads="1"/>
            </p:cNvSpPr>
            <p:nvPr/>
          </p:nvSpPr>
          <p:spPr bwMode="auto">
            <a:xfrm>
              <a:off x="1338" y="272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9" name="Text Box 199"/>
            <p:cNvSpPr txBox="1">
              <a:spLocks noChangeArrowheads="1"/>
            </p:cNvSpPr>
            <p:nvPr/>
          </p:nvSpPr>
          <p:spPr bwMode="auto">
            <a:xfrm>
              <a:off x="1338" y="2256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0" name="Text Box 200"/>
            <p:cNvSpPr txBox="1">
              <a:spLocks noChangeArrowheads="1"/>
            </p:cNvSpPr>
            <p:nvPr/>
          </p:nvSpPr>
          <p:spPr bwMode="auto">
            <a:xfrm>
              <a:off x="1338" y="311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1" name="Line 201"/>
            <p:cNvSpPr>
              <a:spLocks noChangeShapeType="1"/>
            </p:cNvSpPr>
            <p:nvPr/>
          </p:nvSpPr>
          <p:spPr bwMode="auto">
            <a:xfrm flipH="1">
              <a:off x="2200" y="2238"/>
              <a:ext cx="8" cy="69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02" name="Line 202"/>
            <p:cNvSpPr>
              <a:spLocks noChangeShapeType="1"/>
            </p:cNvSpPr>
            <p:nvPr/>
          </p:nvSpPr>
          <p:spPr bwMode="auto">
            <a:xfrm>
              <a:off x="2200" y="3294"/>
              <a:ext cx="0" cy="18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03" name="Line 203"/>
            <p:cNvSpPr>
              <a:spLocks noChangeShapeType="1"/>
            </p:cNvSpPr>
            <p:nvPr/>
          </p:nvSpPr>
          <p:spPr bwMode="auto">
            <a:xfrm>
              <a:off x="1474" y="3475"/>
              <a:ext cx="72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04" name="Rectangle 204"/>
            <p:cNvSpPr>
              <a:spLocks noChangeArrowheads="1"/>
            </p:cNvSpPr>
            <p:nvPr/>
          </p:nvSpPr>
          <p:spPr bwMode="auto">
            <a:xfrm>
              <a:off x="2139" y="238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pSp>
          <p:nvGrpSpPr>
            <p:cNvPr id="79905" name="Group 205"/>
            <p:cNvGrpSpPr/>
            <p:nvPr/>
          </p:nvGrpSpPr>
          <p:grpSpPr bwMode="auto">
            <a:xfrm>
              <a:off x="2200" y="2931"/>
              <a:ext cx="91" cy="363"/>
              <a:chOff x="2744" y="2931"/>
              <a:chExt cx="57" cy="283"/>
            </a:xfrm>
          </p:grpSpPr>
          <p:sp>
            <p:nvSpPr>
              <p:cNvPr id="79906" name="Arc 206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7" name="Arc 207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8" name="Arc 208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209"/>
          <p:cNvGrpSpPr/>
          <p:nvPr/>
        </p:nvGrpSpPr>
        <p:grpSpPr bwMode="auto">
          <a:xfrm>
            <a:off x="106363" y="5805489"/>
            <a:ext cx="1847850" cy="850900"/>
            <a:chOff x="385" y="3022"/>
            <a:chExt cx="1164" cy="536"/>
          </a:xfrm>
        </p:grpSpPr>
        <p:pic>
          <p:nvPicPr>
            <p:cNvPr id="79889" name="Picture 210" descr="1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890" name="Text Box 211"/>
            <p:cNvSpPr txBox="1">
              <a:spLocks noChangeArrowheads="1"/>
            </p:cNvSpPr>
            <p:nvPr/>
          </p:nvSpPr>
          <p:spPr bwMode="auto">
            <a:xfrm>
              <a:off x="793" y="3116"/>
              <a:ext cx="75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  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833438" y="1674496"/>
            <a:ext cx="7632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98000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楷体_GB2312" pitchFamily="49" charset="-122"/>
              </a:rPr>
              <a:t>顺接一次，反接一次，就可以测出互感：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1611392" y="2482931"/>
          <a:ext cx="2592071" cy="1110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公式" r:id="rId1" imgW="892810" imgH="370205" progId="Equation.3">
                  <p:embed/>
                </p:oleObj>
              </mc:Choice>
              <mc:Fallback>
                <p:oleObj name="公式" r:id="rId1" imgW="892810" imgH="37020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92" y="2482931"/>
                        <a:ext cx="2592071" cy="111066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762000" y="3773488"/>
            <a:ext cx="17922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楷体_GB2312" pitchFamily="49" charset="-122"/>
              </a:rPr>
              <a:t>全耦合时</a:t>
            </a:r>
            <a:r>
              <a:rPr kumimoji="1" lang="zh-CN" altLang="en-US" dirty="0">
                <a:solidFill>
                  <a:srgbClr val="FFFFFF"/>
                </a:solidFill>
                <a:latin typeface="楷体_GB2312" pitchFamily="49" charset="-122"/>
              </a:rPr>
              <a:t> </a:t>
            </a:r>
            <a:endParaRPr kumimoji="1" lang="zh-CN" altLang="en-US" dirty="0">
              <a:solidFill>
                <a:srgbClr val="FFFFFF"/>
              </a:solidFill>
              <a:latin typeface="楷体_GB2312" pitchFamily="49" charset="-122"/>
            </a:endParaRPr>
          </a:p>
        </p:txBody>
      </p:sp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2706688" y="3773488"/>
          <a:ext cx="1801812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1" name="公式" r:id="rId3" imgW="722630" imgH="234950" progId="Equation.3">
                  <p:embed/>
                </p:oleObj>
              </mc:Choice>
              <mc:Fallback>
                <p:oleObj name="公式" r:id="rId3" imgW="722630" imgH="23495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688" y="3773488"/>
                        <a:ext cx="1801812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833438" y="4494213"/>
          <a:ext cx="3632200" cy="215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" name="公式" r:id="rId5" imgW="1315085" imgH="775335" progId="Equation.3">
                  <p:embed/>
                </p:oleObj>
              </mc:Choice>
              <mc:Fallback>
                <p:oleObj name="公式" r:id="rId5" imgW="1315085" imgH="77533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4494213"/>
                        <a:ext cx="3632200" cy="215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5083175" y="3917950"/>
            <a:ext cx="3543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Times New Roman" panose="02020603050405020304" pitchFamily="18" charset="0"/>
              </a:rPr>
              <a:t>当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1" lang="en-US" altLang="zh-CN" baseline="-25000" dirty="0">
                <a:latin typeface="楷体_GB2312" pitchFamily="49" charset="-122"/>
              </a:rPr>
              <a:t> </a:t>
            </a:r>
            <a:r>
              <a:rPr kumimoji="1" lang="zh-CN" altLang="en-US" dirty="0">
                <a:latin typeface="楷体_GB2312" pitchFamily="49" charset="-122"/>
              </a:rPr>
              <a:t>时</a:t>
            </a:r>
            <a:r>
              <a:rPr kumimoji="1"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M=L</a:t>
            </a:r>
            <a:endParaRPr kumimoji="1" lang="en-US" altLang="zh-CN" b="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15"/>
          <p:cNvGrpSpPr/>
          <p:nvPr/>
        </p:nvGrpSpPr>
        <p:grpSpPr bwMode="auto">
          <a:xfrm>
            <a:off x="5154613" y="4781550"/>
            <a:ext cx="3089275" cy="1233488"/>
            <a:chOff x="1519" y="3084"/>
            <a:chExt cx="1946" cy="777"/>
          </a:xfrm>
        </p:grpSpPr>
        <p:sp>
          <p:nvSpPr>
            <p:cNvPr id="80915" name="Rectangle 10"/>
            <p:cNvSpPr>
              <a:spLocks noChangeArrowheads="1"/>
            </p:cNvSpPr>
            <p:nvPr/>
          </p:nvSpPr>
          <p:spPr bwMode="auto">
            <a:xfrm>
              <a:off x="2200" y="3126"/>
              <a:ext cx="1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 </a:t>
              </a:r>
              <a:r>
                <a:rPr kumimoji="1" lang="en-US" altLang="zh-CN" sz="2400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kumimoji="1" lang="zh-CN" altLang="zh-CN">
                  <a:latin typeface="Times New Roman" panose="02020603050405020304" pitchFamily="18" charset="0"/>
                </a:rPr>
                <a:t>顺接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0916" name="Text Box 11"/>
            <p:cNvSpPr txBox="1">
              <a:spLocks noChangeArrowheads="1"/>
            </p:cNvSpPr>
            <p:nvPr/>
          </p:nvSpPr>
          <p:spPr bwMode="auto">
            <a:xfrm>
              <a:off x="2245" y="3534"/>
              <a:ext cx="11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</a:t>
              </a:r>
              <a:r>
                <a:rPr kumimoji="1" lang="en-US" altLang="zh-CN" sz="2400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</a:t>
              </a:r>
              <a:r>
                <a:rPr kumimoji="1" lang="zh-CN" altLang="en-US">
                  <a:solidFill>
                    <a:srgbClr val="FF0000"/>
                  </a:solidFill>
                  <a:latin typeface="Times New Roman" panose="02020603050405020304" pitchFamily="18" charset="0"/>
                </a:rPr>
                <a:t>反接</a:t>
              </a:r>
              <a:endParaRPr kumimoji="1" lang="zh-CN" altLang="en-US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0917" name="Text Box 12"/>
            <p:cNvSpPr txBox="1">
              <a:spLocks noChangeArrowheads="1"/>
            </p:cNvSpPr>
            <p:nvPr/>
          </p:nvSpPr>
          <p:spPr bwMode="auto">
            <a:xfrm>
              <a:off x="1519" y="3262"/>
              <a:ext cx="3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8" name="AutoShape 13"/>
            <p:cNvSpPr/>
            <p:nvPr/>
          </p:nvSpPr>
          <p:spPr bwMode="auto">
            <a:xfrm>
              <a:off x="2040" y="3084"/>
              <a:ext cx="114" cy="754"/>
            </a:xfrm>
            <a:prstGeom prst="leftBrace">
              <a:avLst>
                <a:gd name="adj1" fmla="val 55117"/>
                <a:gd name="adj2" fmla="val 50000"/>
              </a:avLst>
            </a:prstGeom>
            <a:noFill/>
            <a:ln w="3810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endParaRPr lang="zh-CN" altLang="zh-CN" sz="2400">
                <a:ea typeface="仿宋_GB2312" pitchFamily="49" charset="-122"/>
              </a:endParaRPr>
            </a:p>
          </p:txBody>
        </p:sp>
      </p:grp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617538" y="965200"/>
            <a:ext cx="3168650" cy="519113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互感的测量方法：</a:t>
            </a:r>
            <a:endParaRPr kumimoji="1" lang="zh-CN" altLang="en-US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46017"/>
          <a:stretch>
            <a:fillRect/>
          </a:stretch>
        </p:blipFill>
        <p:spPr>
          <a:xfrm>
            <a:off x="5908913" y="2402687"/>
            <a:ext cx="2951480" cy="5516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/>
          <a:srcRect l="43685"/>
          <a:stretch>
            <a:fillRect/>
          </a:stretch>
        </p:blipFill>
        <p:spPr>
          <a:xfrm>
            <a:off x="5908913" y="3080549"/>
            <a:ext cx="2990088" cy="569976"/>
          </a:xfrm>
          <a:prstGeom prst="rect">
            <a:avLst/>
          </a:prstGeom>
        </p:spPr>
      </p:pic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154613" y="2402687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楷体_GB2312" pitchFamily="49" charset="-122"/>
              </a:rPr>
              <a:t>顺：</a:t>
            </a:r>
            <a:endParaRPr kumimoji="1" lang="zh-CN" altLang="en-US" dirty="0">
              <a:solidFill>
                <a:srgbClr val="FFFFFF"/>
              </a:solidFill>
              <a:latin typeface="楷体_GB2312" pitchFamily="49" charset="-122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5168028" y="3081313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楷体_GB2312" pitchFamily="49" charset="-122"/>
              </a:rPr>
              <a:t>反：</a:t>
            </a:r>
            <a:endParaRPr kumimoji="1" lang="zh-CN" altLang="en-US" dirty="0">
              <a:solidFill>
                <a:srgbClr val="FFFFFF"/>
              </a:solidFill>
              <a:latin typeface="楷体_GB2312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209" y="206967"/>
            <a:ext cx="2599372" cy="12505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54613" y="2348358"/>
            <a:ext cx="3814999" cy="13640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990600" y="2049463"/>
            <a:ext cx="2736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/>
            </a:pPr>
            <a:r>
              <a:rPr kumimoji="1" lang="zh-CN" altLang="en-US">
                <a:solidFill>
                  <a:srgbClr val="FF9900"/>
                </a:solidFill>
                <a:latin typeface="Times New Roman" panose="02020603050405020304" pitchFamily="18" charset="0"/>
              </a:rPr>
              <a:t>同侧并联</a:t>
            </a:r>
            <a:endParaRPr kumimoji="1" lang="zh-CN" altLang="en-US">
              <a:solidFill>
                <a:srgbClr val="FF99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1493838" y="2770188"/>
          <a:ext cx="29686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公式" r:id="rId1" imgW="1123315" imgH="356870" progId="Equation.3">
                  <p:embed/>
                </p:oleObj>
              </mc:Choice>
              <mc:Fallback>
                <p:oleObj name="公式" r:id="rId1" imgW="1123315" imgH="35687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2770188"/>
                        <a:ext cx="296862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AutoShape 6"/>
          <p:cNvSpPr/>
          <p:nvPr/>
        </p:nvSpPr>
        <p:spPr bwMode="auto">
          <a:xfrm>
            <a:off x="1195388" y="2943225"/>
            <a:ext cx="227012" cy="2346325"/>
          </a:xfrm>
          <a:prstGeom prst="leftBrace">
            <a:avLst>
              <a:gd name="adj1" fmla="val 86131"/>
              <a:gd name="adj2" fmla="val 50000"/>
            </a:avLst>
          </a:prstGeom>
          <a:noFill/>
          <a:ln w="2857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latin typeface="Times New Roman" panose="02020603050405020304" pitchFamily="18" charset="0"/>
            </a:endParaRPr>
          </a:p>
        </p:txBody>
      </p:sp>
      <p:graphicFrame>
        <p:nvGraphicFramePr>
          <p:cNvPr id="25607" name="Object 7"/>
          <p:cNvGraphicFramePr>
            <a:graphicFrameLocks noChangeAspect="1"/>
          </p:cNvGraphicFramePr>
          <p:nvPr/>
        </p:nvGraphicFramePr>
        <p:xfrm>
          <a:off x="3943350" y="5434013"/>
          <a:ext cx="3616325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公式" r:id="rId3" imgW="1280160" imgH="409575" progId="Equation.3">
                  <p:embed/>
                </p:oleObj>
              </mc:Choice>
              <mc:Fallback>
                <p:oleObj name="公式" r:id="rId3" imgW="1280160" imgH="40957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5434013"/>
                        <a:ext cx="3616325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1493838" y="4857750"/>
            <a:ext cx="1617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3200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kumimoji="1" lang="en-US" altLang="zh-CN" sz="3200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endParaRPr kumimoji="1" lang="en-US" altLang="zh-CN" sz="3200" b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558800" y="5865813"/>
            <a:ext cx="3671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000" rIns="162000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楷体_GB2312" pitchFamily="49" charset="-122"/>
              </a:rPr>
              <a:t>解得</a:t>
            </a:r>
            <a:r>
              <a: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i="1">
                <a:latin typeface="楷体_GB2312" pitchFamily="49" charset="-122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的关系：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774700" y="1257300"/>
            <a:ext cx="41036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FFFFFF"/>
                </a:solidFill>
                <a:latin typeface="楷体_GB2312" pitchFamily="49" charset="-122"/>
              </a:rPr>
              <a:t>(2) </a:t>
            </a:r>
            <a:r>
              <a:rPr kumimoji="1" lang="zh-CN" altLang="en-US" sz="3200">
                <a:solidFill>
                  <a:srgbClr val="FFFFFF"/>
                </a:solidFill>
                <a:latin typeface="楷体_GB2312" pitchFamily="49" charset="-122"/>
              </a:rPr>
              <a:t>耦合电感的并联</a:t>
            </a:r>
            <a:endParaRPr kumimoji="1" lang="zh-CN" altLang="en-US" sz="3200">
              <a:solidFill>
                <a:srgbClr val="FFFFFF"/>
              </a:solidFill>
              <a:latin typeface="楷体_GB2312" pitchFamily="49" charset="-122"/>
            </a:endParaRPr>
          </a:p>
        </p:txBody>
      </p:sp>
      <p:graphicFrame>
        <p:nvGraphicFramePr>
          <p:cNvPr id="25647" name="Object 47"/>
          <p:cNvGraphicFramePr>
            <a:graphicFrameLocks noChangeAspect="1"/>
          </p:cNvGraphicFramePr>
          <p:nvPr/>
        </p:nvGraphicFramePr>
        <p:xfrm>
          <a:off x="1493838" y="3778250"/>
          <a:ext cx="312896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公式" r:id="rId5" imgW="1141095" imgH="356870" progId="Equation.3">
                  <p:embed/>
                </p:oleObj>
              </mc:Choice>
              <mc:Fallback>
                <p:oleObj name="公式" r:id="rId5" imgW="1141095" imgH="35687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778250"/>
                        <a:ext cx="312896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62"/>
          <p:cNvGrpSpPr/>
          <p:nvPr/>
        </p:nvGrpSpPr>
        <p:grpSpPr bwMode="auto">
          <a:xfrm>
            <a:off x="5167313" y="1185863"/>
            <a:ext cx="3454400" cy="2524125"/>
            <a:chOff x="930" y="1480"/>
            <a:chExt cx="2176" cy="1590"/>
          </a:xfrm>
        </p:grpSpPr>
        <p:sp>
          <p:nvSpPr>
            <p:cNvPr id="81936" name="Line 63"/>
            <p:cNvSpPr>
              <a:spLocks noChangeShapeType="1"/>
            </p:cNvSpPr>
            <p:nvPr/>
          </p:nvSpPr>
          <p:spPr bwMode="auto">
            <a:xfrm>
              <a:off x="2154" y="2614"/>
              <a:ext cx="0" cy="4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7" name="Line 64"/>
            <p:cNvSpPr>
              <a:spLocks noChangeShapeType="1"/>
            </p:cNvSpPr>
            <p:nvPr/>
          </p:nvSpPr>
          <p:spPr bwMode="auto">
            <a:xfrm flipH="1">
              <a:off x="2154" y="1933"/>
              <a:ext cx="5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8" name="Line 65"/>
            <p:cNvSpPr>
              <a:spLocks noChangeShapeType="1"/>
            </p:cNvSpPr>
            <p:nvPr/>
          </p:nvSpPr>
          <p:spPr bwMode="auto">
            <a:xfrm>
              <a:off x="2653" y="2614"/>
              <a:ext cx="0" cy="4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9" name="Line 66"/>
            <p:cNvSpPr>
              <a:spLocks noChangeShapeType="1"/>
            </p:cNvSpPr>
            <p:nvPr/>
          </p:nvSpPr>
          <p:spPr bwMode="auto">
            <a:xfrm flipH="1">
              <a:off x="2653" y="1933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0" name="Line 67"/>
            <p:cNvSpPr>
              <a:spLocks noChangeShapeType="1"/>
            </p:cNvSpPr>
            <p:nvPr/>
          </p:nvSpPr>
          <p:spPr bwMode="auto">
            <a:xfrm flipV="1">
              <a:off x="1020" y="1933"/>
              <a:ext cx="163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1" name="Line 68"/>
            <p:cNvSpPr>
              <a:spLocks noChangeShapeType="1"/>
            </p:cNvSpPr>
            <p:nvPr/>
          </p:nvSpPr>
          <p:spPr bwMode="auto">
            <a:xfrm>
              <a:off x="1065" y="3067"/>
              <a:ext cx="15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2" name="Line 69"/>
            <p:cNvSpPr>
              <a:spLocks noChangeShapeType="1"/>
            </p:cNvSpPr>
            <p:nvPr/>
          </p:nvSpPr>
          <p:spPr bwMode="auto">
            <a:xfrm>
              <a:off x="2064" y="2024"/>
              <a:ext cx="0" cy="24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3" name="Line 70"/>
            <p:cNvSpPr>
              <a:spLocks noChangeShapeType="1"/>
            </p:cNvSpPr>
            <p:nvPr/>
          </p:nvSpPr>
          <p:spPr bwMode="auto">
            <a:xfrm>
              <a:off x="2744" y="1979"/>
              <a:ext cx="0" cy="24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4" name="Text Box 71"/>
            <p:cNvSpPr txBox="1">
              <a:spLocks noChangeArrowheads="1"/>
            </p:cNvSpPr>
            <p:nvPr/>
          </p:nvSpPr>
          <p:spPr bwMode="auto">
            <a:xfrm>
              <a:off x="2109" y="202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5" name="Text Box 72"/>
            <p:cNvSpPr txBox="1">
              <a:spLocks noChangeArrowheads="1"/>
            </p:cNvSpPr>
            <p:nvPr/>
          </p:nvSpPr>
          <p:spPr bwMode="auto">
            <a:xfrm>
              <a:off x="2426" y="2024"/>
              <a:ext cx="2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6" name="Text Box 73"/>
            <p:cNvSpPr txBox="1">
              <a:spLocks noChangeArrowheads="1"/>
            </p:cNvSpPr>
            <p:nvPr/>
          </p:nvSpPr>
          <p:spPr bwMode="auto">
            <a:xfrm>
              <a:off x="2290" y="1525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7" name="Text Box 74"/>
            <p:cNvSpPr txBox="1">
              <a:spLocks noChangeArrowheads="1"/>
            </p:cNvSpPr>
            <p:nvPr/>
          </p:nvSpPr>
          <p:spPr bwMode="auto">
            <a:xfrm>
              <a:off x="2789" y="1933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8" name="Text Box 75"/>
            <p:cNvSpPr txBox="1">
              <a:spLocks noChangeArrowheads="1"/>
            </p:cNvSpPr>
            <p:nvPr/>
          </p:nvSpPr>
          <p:spPr bwMode="auto">
            <a:xfrm>
              <a:off x="1791" y="1933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9" name="Text Box 76"/>
            <p:cNvSpPr txBox="1">
              <a:spLocks noChangeArrowheads="1"/>
            </p:cNvSpPr>
            <p:nvPr/>
          </p:nvSpPr>
          <p:spPr bwMode="auto">
            <a:xfrm>
              <a:off x="1791" y="2296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0" name="Text Box 77"/>
            <p:cNvSpPr txBox="1">
              <a:spLocks noChangeArrowheads="1"/>
            </p:cNvSpPr>
            <p:nvPr/>
          </p:nvSpPr>
          <p:spPr bwMode="auto">
            <a:xfrm>
              <a:off x="2789" y="2341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1" name="Text Box 78"/>
            <p:cNvSpPr txBox="1">
              <a:spLocks noChangeArrowheads="1"/>
            </p:cNvSpPr>
            <p:nvPr/>
          </p:nvSpPr>
          <p:spPr bwMode="auto">
            <a:xfrm>
              <a:off x="930" y="2341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2" name="Text Box 79"/>
            <p:cNvSpPr txBox="1">
              <a:spLocks noChangeArrowheads="1"/>
            </p:cNvSpPr>
            <p:nvPr/>
          </p:nvSpPr>
          <p:spPr bwMode="auto">
            <a:xfrm>
              <a:off x="1111" y="1480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3" name="Line 80"/>
            <p:cNvSpPr>
              <a:spLocks noChangeShapeType="1"/>
            </p:cNvSpPr>
            <p:nvPr/>
          </p:nvSpPr>
          <p:spPr bwMode="auto">
            <a:xfrm>
              <a:off x="1066" y="1842"/>
              <a:ext cx="336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4" name="Oval 81"/>
            <p:cNvSpPr>
              <a:spLocks noChangeArrowheads="1"/>
            </p:cNvSpPr>
            <p:nvPr/>
          </p:nvSpPr>
          <p:spPr bwMode="auto">
            <a:xfrm>
              <a:off x="975" y="1931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81955" name="Arc 82"/>
            <p:cNvSpPr/>
            <p:nvPr/>
          </p:nvSpPr>
          <p:spPr bwMode="auto">
            <a:xfrm rot="10800000" flipV="1">
              <a:off x="2189" y="1729"/>
              <a:ext cx="195" cy="205"/>
            </a:xfrm>
            <a:custGeom>
              <a:avLst/>
              <a:gdLst>
                <a:gd name="T0" fmla="*/ 0 w 20759"/>
                <a:gd name="T1" fmla="*/ 0 h 21109"/>
                <a:gd name="T2" fmla="*/ 0 w 20759"/>
                <a:gd name="T3" fmla="*/ 0 h 21109"/>
                <a:gd name="T4" fmla="*/ 0 w 20759"/>
                <a:gd name="T5" fmla="*/ 0 h 21109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109"/>
                <a:gd name="T11" fmla="*/ 20759 w 20759"/>
                <a:gd name="T12" fmla="*/ 21109 h 211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109" fill="none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</a:path>
                <a:path w="20759" h="21109" stroke="0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  <a:lnTo>
                    <a:pt x="0" y="21109"/>
                  </a:lnTo>
                  <a:lnTo>
                    <a:pt x="457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6" name="Text Box 83"/>
            <p:cNvSpPr txBox="1">
              <a:spLocks noChangeArrowheads="1"/>
            </p:cNvSpPr>
            <p:nvPr/>
          </p:nvSpPr>
          <p:spPr bwMode="auto">
            <a:xfrm>
              <a:off x="930" y="1979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7" name="Text Box 84"/>
            <p:cNvSpPr txBox="1">
              <a:spLocks noChangeArrowheads="1"/>
            </p:cNvSpPr>
            <p:nvPr/>
          </p:nvSpPr>
          <p:spPr bwMode="auto">
            <a:xfrm>
              <a:off x="930" y="2659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8" name="Arc 85"/>
            <p:cNvSpPr/>
            <p:nvPr/>
          </p:nvSpPr>
          <p:spPr bwMode="auto">
            <a:xfrm rot="10800000" flipH="1" flipV="1">
              <a:off x="2482" y="1732"/>
              <a:ext cx="195" cy="205"/>
            </a:xfrm>
            <a:custGeom>
              <a:avLst/>
              <a:gdLst>
                <a:gd name="T0" fmla="*/ 0 w 20759"/>
                <a:gd name="T1" fmla="*/ 0 h 21109"/>
                <a:gd name="T2" fmla="*/ 0 w 20759"/>
                <a:gd name="T3" fmla="*/ 0 h 21109"/>
                <a:gd name="T4" fmla="*/ 0 w 20759"/>
                <a:gd name="T5" fmla="*/ 0 h 21109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109"/>
                <a:gd name="T11" fmla="*/ 20759 w 20759"/>
                <a:gd name="T12" fmla="*/ 21109 h 211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109" fill="none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</a:path>
                <a:path w="20759" h="21109" stroke="0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  <a:lnTo>
                    <a:pt x="0" y="21109"/>
                  </a:lnTo>
                  <a:lnTo>
                    <a:pt x="457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9" name="Oval 86"/>
            <p:cNvSpPr>
              <a:spLocks noChangeArrowheads="1"/>
            </p:cNvSpPr>
            <p:nvPr/>
          </p:nvSpPr>
          <p:spPr bwMode="auto">
            <a:xfrm>
              <a:off x="1020" y="3022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pSp>
          <p:nvGrpSpPr>
            <p:cNvPr id="81960" name="Group 87"/>
            <p:cNvGrpSpPr/>
            <p:nvPr/>
          </p:nvGrpSpPr>
          <p:grpSpPr bwMode="auto">
            <a:xfrm>
              <a:off x="2653" y="2251"/>
              <a:ext cx="91" cy="363"/>
              <a:chOff x="2744" y="2931"/>
              <a:chExt cx="57" cy="283"/>
            </a:xfrm>
          </p:grpSpPr>
          <p:sp>
            <p:nvSpPr>
              <p:cNvPr id="81965" name="Arc 88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66" name="Arc 89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67" name="Arc 90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1961" name="Group 91"/>
            <p:cNvGrpSpPr/>
            <p:nvPr/>
          </p:nvGrpSpPr>
          <p:grpSpPr bwMode="auto">
            <a:xfrm>
              <a:off x="2154" y="2251"/>
              <a:ext cx="91" cy="363"/>
              <a:chOff x="2744" y="2931"/>
              <a:chExt cx="57" cy="283"/>
            </a:xfrm>
          </p:grpSpPr>
          <p:sp>
            <p:nvSpPr>
              <p:cNvPr id="81962" name="Arc 92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63" name="Arc 93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64" name="Arc 94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861615" y="4159648"/>
            <a:ext cx="3816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楷体_GB2312" pitchFamily="49" charset="-122"/>
              </a:rPr>
              <a:t>如全耦合：</a:t>
            </a:r>
            <a:r>
              <a:rPr kumimoji="1" lang="en-US" altLang="zh-CN" sz="3600" b="0" i="1">
                <a:solidFill>
                  <a:srgbClr val="FFFFF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3600" b="0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3600" b="0" i="1">
                <a:solidFill>
                  <a:srgbClr val="FFFFF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3600" b="0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3600" b="0">
                <a:solidFill>
                  <a:srgbClr val="FFFFFF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3600" b="0" i="1">
                <a:solidFill>
                  <a:srgbClr val="FFFFFF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3600" b="0" baseline="30000">
                <a:solidFill>
                  <a:srgbClr val="FFFFFF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3600" b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927894" y="5034074"/>
            <a:ext cx="447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当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3200" b="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</a:t>
            </a:r>
            <a:r>
              <a:rPr kumimoji="1" lang="en-US" altLang="zh-CN" sz="3200" b="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zh-CN" altLang="en-US" sz="32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3200" b="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eq</a:t>
            </a:r>
            <a:r>
              <a:rPr kumimoji="1" lang="en-US" altLang="zh-CN" sz="32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latin typeface="楷体_GB2312" pitchFamily="49" charset="-122"/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短路</a:t>
            </a:r>
            <a:r>
              <a:rPr kumimoji="1" lang="en-US" altLang="zh-CN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kumimoji="1" lang="en-US" altLang="zh-CN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228600" y="5980113"/>
            <a:ext cx="868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Times New Roman" panose="02020603050405020304" pitchFamily="18" charset="0"/>
              </a:rPr>
              <a:t>当  </a:t>
            </a:r>
            <a:r>
              <a:rPr kumimoji="1" lang="en-US" altLang="zh-CN" sz="3200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3200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 baseline="-25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</a:t>
            </a:r>
            <a:r>
              <a:rPr kumimoji="1" lang="en-US" altLang="zh-CN" sz="3200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3200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  </a:t>
            </a:r>
            <a:r>
              <a:rPr kumimoji="1" lang="en-US" altLang="zh-CN" sz="3200" b="0" i="1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 baseline="-25000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eq</a:t>
            </a:r>
            <a:r>
              <a:rPr kumimoji="1" lang="en-US" altLang="zh-CN" sz="3200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3200" b="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latin typeface="楷体_GB2312" pitchFamily="49" charset="-122"/>
              </a:rPr>
              <a:t>(</a:t>
            </a:r>
            <a:r>
              <a:rPr kumimoji="1" lang="zh-CN" altLang="en-US" dirty="0">
                <a:latin typeface="楷体_GB2312" pitchFamily="49" charset="-122"/>
              </a:rPr>
              <a:t>相当于导线加粗，电感不变</a:t>
            </a:r>
            <a:r>
              <a:rPr kumimoji="1" lang="en-US" altLang="zh-CN" dirty="0">
                <a:latin typeface="楷体_GB2312" pitchFamily="49" charset="-122"/>
              </a:rPr>
              <a:t>)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636" name="Text Box 60"/>
          <p:cNvSpPr txBox="1">
            <a:spLocks noChangeArrowheads="1"/>
          </p:cNvSpPr>
          <p:nvPr/>
        </p:nvSpPr>
        <p:spPr bwMode="auto">
          <a:xfrm>
            <a:off x="862013" y="1421607"/>
            <a:ext cx="2305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等效电感：</a:t>
            </a:r>
            <a:endParaRPr lang="zh-CN" altLang="en-US"/>
          </a:p>
        </p:txBody>
      </p:sp>
      <p:graphicFrame>
        <p:nvGraphicFramePr>
          <p:cNvPr id="24637" name="Object 61"/>
          <p:cNvGraphicFramePr>
            <a:graphicFrameLocks noChangeAspect="1"/>
          </p:cNvGraphicFramePr>
          <p:nvPr/>
        </p:nvGraphicFramePr>
        <p:xfrm>
          <a:off x="3167063" y="1121251"/>
          <a:ext cx="4824412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公式" r:id="rId1" imgW="1519555" imgH="409575" progId="Equation.3">
                  <p:embed/>
                </p:oleObj>
              </mc:Choice>
              <mc:Fallback>
                <p:oleObj name="公式" r:id="rId1" imgW="1519555" imgH="409575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1121251"/>
                        <a:ext cx="4824412" cy="13763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74" name="AutoShape 98" descr="羊皮纸"/>
          <p:cNvSpPr>
            <a:spLocks noChangeArrowheads="1"/>
          </p:cNvSpPr>
          <p:nvPr/>
        </p:nvSpPr>
        <p:spPr bwMode="auto">
          <a:xfrm flipH="1">
            <a:off x="2014538" y="3278872"/>
            <a:ext cx="2663825" cy="647700"/>
          </a:xfrm>
          <a:prstGeom prst="wedgeRoundRectCallout">
            <a:avLst>
              <a:gd name="adj1" fmla="val -82898"/>
              <a:gd name="adj2" fmla="val 19852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000000"/>
                </a:solidFill>
              </a:rPr>
              <a:t>去耦等效电路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4" name="Group 109"/>
          <p:cNvGrpSpPr/>
          <p:nvPr/>
        </p:nvGrpSpPr>
        <p:grpSpPr bwMode="auto">
          <a:xfrm>
            <a:off x="5641975" y="2601120"/>
            <a:ext cx="2305050" cy="1938337"/>
            <a:chOff x="1610" y="1842"/>
            <a:chExt cx="1452" cy="1221"/>
          </a:xfrm>
        </p:grpSpPr>
        <p:sp>
          <p:nvSpPr>
            <p:cNvPr id="82958" name="Line 110"/>
            <p:cNvSpPr>
              <a:spLocks noChangeShapeType="1"/>
            </p:cNvSpPr>
            <p:nvPr/>
          </p:nvSpPr>
          <p:spPr bwMode="auto">
            <a:xfrm>
              <a:off x="2971" y="2750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9" name="Line 111"/>
            <p:cNvSpPr>
              <a:spLocks noChangeShapeType="1"/>
            </p:cNvSpPr>
            <p:nvPr/>
          </p:nvSpPr>
          <p:spPr bwMode="auto">
            <a:xfrm>
              <a:off x="2971" y="2205"/>
              <a:ext cx="0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0" name="Line 112"/>
            <p:cNvSpPr>
              <a:spLocks noChangeShapeType="1"/>
            </p:cNvSpPr>
            <p:nvPr/>
          </p:nvSpPr>
          <p:spPr bwMode="auto">
            <a:xfrm>
              <a:off x="1746" y="2205"/>
              <a:ext cx="12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1" name="Line 113"/>
            <p:cNvSpPr>
              <a:spLocks noChangeShapeType="1"/>
            </p:cNvSpPr>
            <p:nvPr/>
          </p:nvSpPr>
          <p:spPr bwMode="auto">
            <a:xfrm flipV="1">
              <a:off x="1754" y="3022"/>
              <a:ext cx="1217" cy="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2" name="Text Box 114"/>
            <p:cNvSpPr txBox="1">
              <a:spLocks noChangeArrowheads="1"/>
            </p:cNvSpPr>
            <p:nvPr/>
          </p:nvSpPr>
          <p:spPr bwMode="auto">
            <a:xfrm>
              <a:off x="2608" y="2432"/>
              <a:ext cx="4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3" name="Text Box 115"/>
            <p:cNvSpPr txBox="1">
              <a:spLocks noChangeArrowheads="1"/>
            </p:cNvSpPr>
            <p:nvPr/>
          </p:nvSpPr>
          <p:spPr bwMode="auto">
            <a:xfrm>
              <a:off x="1610" y="244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4" name="Text Box 116"/>
            <p:cNvSpPr txBox="1">
              <a:spLocks noChangeArrowheads="1"/>
            </p:cNvSpPr>
            <p:nvPr/>
          </p:nvSpPr>
          <p:spPr bwMode="auto">
            <a:xfrm>
              <a:off x="1927" y="1842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5" name="Line 117"/>
            <p:cNvSpPr>
              <a:spLocks noChangeShapeType="1"/>
            </p:cNvSpPr>
            <p:nvPr/>
          </p:nvSpPr>
          <p:spPr bwMode="auto">
            <a:xfrm>
              <a:off x="1837" y="2296"/>
              <a:ext cx="336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6" name="Oval 118"/>
            <p:cNvSpPr>
              <a:spLocks noChangeArrowheads="1"/>
            </p:cNvSpPr>
            <p:nvPr/>
          </p:nvSpPr>
          <p:spPr bwMode="auto">
            <a:xfrm>
              <a:off x="1698" y="2171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82967" name="Text Box 119"/>
            <p:cNvSpPr txBox="1">
              <a:spLocks noChangeArrowheads="1"/>
            </p:cNvSpPr>
            <p:nvPr/>
          </p:nvSpPr>
          <p:spPr bwMode="auto">
            <a:xfrm>
              <a:off x="1610" y="2196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8" name="Text Box 120"/>
            <p:cNvSpPr txBox="1">
              <a:spLocks noChangeArrowheads="1"/>
            </p:cNvSpPr>
            <p:nvPr/>
          </p:nvSpPr>
          <p:spPr bwMode="auto">
            <a:xfrm>
              <a:off x="1622" y="2736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9" name="Oval 121"/>
            <p:cNvSpPr>
              <a:spLocks noChangeArrowheads="1"/>
            </p:cNvSpPr>
            <p:nvPr/>
          </p:nvSpPr>
          <p:spPr bwMode="auto">
            <a:xfrm>
              <a:off x="1698" y="2994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pSp>
          <p:nvGrpSpPr>
            <p:cNvPr id="82970" name="Group 122"/>
            <p:cNvGrpSpPr/>
            <p:nvPr/>
          </p:nvGrpSpPr>
          <p:grpSpPr bwMode="auto">
            <a:xfrm>
              <a:off x="2971" y="2387"/>
              <a:ext cx="91" cy="363"/>
              <a:chOff x="2744" y="2931"/>
              <a:chExt cx="57" cy="283"/>
            </a:xfrm>
          </p:grpSpPr>
          <p:sp>
            <p:nvSpPr>
              <p:cNvPr id="82971" name="Arc 123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2" name="Arc 124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3" name="Arc 125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682625" y="831851"/>
            <a:ext cx="2592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2"/>
            </a:pPr>
            <a:r>
              <a:rPr kumimoji="1" lang="en-US" altLang="zh-CN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异侧并联</a:t>
            </a:r>
            <a:endParaRPr kumimoji="1" lang="zh-CN" altLang="en-US">
              <a:solidFill>
                <a:srgbClr val="FF9900"/>
              </a:solidFill>
              <a:latin typeface="楷体_GB2312" pitchFamily="49" charset="-122"/>
            </a:endParaRPr>
          </a:p>
        </p:txBody>
      </p:sp>
      <p:graphicFrame>
        <p:nvGraphicFramePr>
          <p:cNvPr id="74793" name="Object 41"/>
          <p:cNvGraphicFramePr>
            <a:graphicFrameLocks noChangeAspect="1"/>
          </p:cNvGraphicFramePr>
          <p:nvPr/>
        </p:nvGraphicFramePr>
        <p:xfrm>
          <a:off x="1395413" y="1360488"/>
          <a:ext cx="2881312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name="公式" r:id="rId1" imgW="1123315" imgH="356870" progId="Equation.3">
                  <p:embed/>
                </p:oleObj>
              </mc:Choice>
              <mc:Fallback>
                <p:oleObj name="公式" r:id="rId1" imgW="1123315" imgH="35687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413" y="1360488"/>
                        <a:ext cx="2881312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94" name="AutoShape 42"/>
          <p:cNvSpPr/>
          <p:nvPr/>
        </p:nvSpPr>
        <p:spPr bwMode="auto">
          <a:xfrm>
            <a:off x="1106488" y="1646238"/>
            <a:ext cx="215900" cy="2089150"/>
          </a:xfrm>
          <a:prstGeom prst="leftBrace">
            <a:avLst>
              <a:gd name="adj1" fmla="val 80637"/>
              <a:gd name="adj2" fmla="val 50000"/>
            </a:avLst>
          </a:prstGeom>
          <a:noFill/>
          <a:ln w="2857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74795" name="Text Box 43"/>
          <p:cNvSpPr txBox="1">
            <a:spLocks noChangeArrowheads="1"/>
          </p:cNvSpPr>
          <p:nvPr/>
        </p:nvSpPr>
        <p:spPr bwMode="auto">
          <a:xfrm>
            <a:off x="1395413" y="3303588"/>
            <a:ext cx="161766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3200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kumimoji="1" lang="en-US" altLang="zh-CN" sz="3200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endParaRPr kumimoji="1" lang="en-US" altLang="zh-CN" sz="3200" b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4796" name="Object 44"/>
          <p:cNvGraphicFramePr>
            <a:graphicFrameLocks noChangeAspect="1"/>
          </p:cNvGraphicFramePr>
          <p:nvPr/>
        </p:nvGraphicFramePr>
        <p:xfrm>
          <a:off x="1314451" y="2274888"/>
          <a:ext cx="29559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" name="公式" r:id="rId3" imgW="1136650" imgH="356870" progId="Equation.3">
                  <p:embed/>
                </p:oleObj>
              </mc:Choice>
              <mc:Fallback>
                <p:oleObj name="公式" r:id="rId3" imgW="1136650" imgH="35687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1" y="2274888"/>
                        <a:ext cx="29559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97" name="Object 45"/>
          <p:cNvGraphicFramePr>
            <a:graphicFrameLocks noChangeAspect="1"/>
          </p:cNvGraphicFramePr>
          <p:nvPr/>
        </p:nvGraphicFramePr>
        <p:xfrm>
          <a:off x="3843338" y="3448050"/>
          <a:ext cx="3389312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" name="公式" r:id="rId5" imgW="1280160" imgH="409575" progId="Equation.3">
                  <p:embed/>
                </p:oleObj>
              </mc:Choice>
              <mc:Fallback>
                <p:oleObj name="公式" r:id="rId5" imgW="1280160" imgH="409575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8" y="3448050"/>
                        <a:ext cx="3389312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98" name="Text Box 46"/>
          <p:cNvSpPr txBox="1">
            <a:spLocks noChangeArrowheads="1"/>
          </p:cNvSpPr>
          <p:nvPr/>
        </p:nvSpPr>
        <p:spPr bwMode="auto">
          <a:xfrm>
            <a:off x="603250" y="3879850"/>
            <a:ext cx="296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楷体_GB2312" pitchFamily="49" charset="-122"/>
              </a:rPr>
              <a:t>解得</a:t>
            </a:r>
            <a:r>
              <a: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i="1">
                <a:latin typeface="楷体_GB2312" pitchFamily="49" charset="-122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的关系：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74799" name="Text Box 47"/>
          <p:cNvSpPr txBox="1">
            <a:spLocks noChangeArrowheads="1"/>
          </p:cNvSpPr>
          <p:nvPr/>
        </p:nvSpPr>
        <p:spPr bwMode="auto">
          <a:xfrm>
            <a:off x="603250" y="4672013"/>
            <a:ext cx="2305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等效电感：</a:t>
            </a:r>
            <a:endParaRPr lang="zh-CN" altLang="en-US"/>
          </a:p>
        </p:txBody>
      </p:sp>
      <p:graphicFrame>
        <p:nvGraphicFramePr>
          <p:cNvPr id="74800" name="Object 48"/>
          <p:cNvGraphicFramePr>
            <a:graphicFrameLocks noChangeAspect="1"/>
          </p:cNvGraphicFramePr>
          <p:nvPr/>
        </p:nvGraphicFramePr>
        <p:xfrm>
          <a:off x="2763838" y="4600575"/>
          <a:ext cx="4608512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公式" r:id="rId7" imgW="1524000" imgH="409575" progId="Equation.3">
                  <p:embed/>
                </p:oleObj>
              </mc:Choice>
              <mc:Fallback>
                <p:oleObj name="公式" r:id="rId7" imgW="1524000" imgH="409575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4600575"/>
                        <a:ext cx="4608512" cy="1304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95"/>
          <p:cNvGrpSpPr/>
          <p:nvPr/>
        </p:nvGrpSpPr>
        <p:grpSpPr bwMode="auto">
          <a:xfrm>
            <a:off x="5211763" y="711200"/>
            <a:ext cx="3454400" cy="2524125"/>
            <a:chOff x="3243" y="164"/>
            <a:chExt cx="2176" cy="1590"/>
          </a:xfrm>
        </p:grpSpPr>
        <p:sp>
          <p:nvSpPr>
            <p:cNvPr id="83986" name="Line 63"/>
            <p:cNvSpPr>
              <a:spLocks noChangeShapeType="1"/>
            </p:cNvSpPr>
            <p:nvPr/>
          </p:nvSpPr>
          <p:spPr bwMode="auto">
            <a:xfrm>
              <a:off x="4467" y="1298"/>
              <a:ext cx="0" cy="4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7" name="Line 64"/>
            <p:cNvSpPr>
              <a:spLocks noChangeShapeType="1"/>
            </p:cNvSpPr>
            <p:nvPr/>
          </p:nvSpPr>
          <p:spPr bwMode="auto">
            <a:xfrm flipH="1">
              <a:off x="4467" y="617"/>
              <a:ext cx="5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8" name="Line 65"/>
            <p:cNvSpPr>
              <a:spLocks noChangeShapeType="1"/>
            </p:cNvSpPr>
            <p:nvPr/>
          </p:nvSpPr>
          <p:spPr bwMode="auto">
            <a:xfrm>
              <a:off x="4966" y="1298"/>
              <a:ext cx="0" cy="4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9" name="Line 66"/>
            <p:cNvSpPr>
              <a:spLocks noChangeShapeType="1"/>
            </p:cNvSpPr>
            <p:nvPr/>
          </p:nvSpPr>
          <p:spPr bwMode="auto">
            <a:xfrm flipH="1">
              <a:off x="4966" y="617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0" name="Line 67"/>
            <p:cNvSpPr>
              <a:spLocks noChangeShapeType="1"/>
            </p:cNvSpPr>
            <p:nvPr/>
          </p:nvSpPr>
          <p:spPr bwMode="auto">
            <a:xfrm flipV="1">
              <a:off x="3333" y="617"/>
              <a:ext cx="163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1" name="Line 68"/>
            <p:cNvSpPr>
              <a:spLocks noChangeShapeType="1"/>
            </p:cNvSpPr>
            <p:nvPr/>
          </p:nvSpPr>
          <p:spPr bwMode="auto">
            <a:xfrm>
              <a:off x="3378" y="1751"/>
              <a:ext cx="15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2" name="Line 69"/>
            <p:cNvSpPr>
              <a:spLocks noChangeShapeType="1"/>
            </p:cNvSpPr>
            <p:nvPr/>
          </p:nvSpPr>
          <p:spPr bwMode="auto">
            <a:xfrm>
              <a:off x="4377" y="708"/>
              <a:ext cx="0" cy="24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3" name="Line 70"/>
            <p:cNvSpPr>
              <a:spLocks noChangeShapeType="1"/>
            </p:cNvSpPr>
            <p:nvPr/>
          </p:nvSpPr>
          <p:spPr bwMode="auto">
            <a:xfrm>
              <a:off x="5057" y="663"/>
              <a:ext cx="0" cy="24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4" name="Text Box 71"/>
            <p:cNvSpPr txBox="1">
              <a:spLocks noChangeArrowheads="1"/>
            </p:cNvSpPr>
            <p:nvPr/>
          </p:nvSpPr>
          <p:spPr bwMode="auto">
            <a:xfrm>
              <a:off x="4422" y="70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5" name="Text Box 72"/>
            <p:cNvSpPr txBox="1">
              <a:spLocks noChangeArrowheads="1"/>
            </p:cNvSpPr>
            <p:nvPr/>
          </p:nvSpPr>
          <p:spPr bwMode="auto">
            <a:xfrm>
              <a:off x="4694" y="1162"/>
              <a:ext cx="2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6" name="Text Box 73"/>
            <p:cNvSpPr txBox="1">
              <a:spLocks noChangeArrowheads="1"/>
            </p:cNvSpPr>
            <p:nvPr/>
          </p:nvSpPr>
          <p:spPr bwMode="auto">
            <a:xfrm>
              <a:off x="4603" y="209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7" name="Text Box 74"/>
            <p:cNvSpPr txBox="1">
              <a:spLocks noChangeArrowheads="1"/>
            </p:cNvSpPr>
            <p:nvPr/>
          </p:nvSpPr>
          <p:spPr bwMode="auto">
            <a:xfrm>
              <a:off x="5102" y="617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8" name="Text Box 75"/>
            <p:cNvSpPr txBox="1">
              <a:spLocks noChangeArrowheads="1"/>
            </p:cNvSpPr>
            <p:nvPr/>
          </p:nvSpPr>
          <p:spPr bwMode="auto">
            <a:xfrm>
              <a:off x="4104" y="617"/>
              <a:ext cx="2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9" name="Text Box 76"/>
            <p:cNvSpPr txBox="1">
              <a:spLocks noChangeArrowheads="1"/>
            </p:cNvSpPr>
            <p:nvPr/>
          </p:nvSpPr>
          <p:spPr bwMode="auto">
            <a:xfrm>
              <a:off x="4104" y="980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00" name="Text Box 77"/>
            <p:cNvSpPr txBox="1">
              <a:spLocks noChangeArrowheads="1"/>
            </p:cNvSpPr>
            <p:nvPr/>
          </p:nvSpPr>
          <p:spPr bwMode="auto">
            <a:xfrm>
              <a:off x="5102" y="1025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01" name="Text Box 78"/>
            <p:cNvSpPr txBox="1">
              <a:spLocks noChangeArrowheads="1"/>
            </p:cNvSpPr>
            <p:nvPr/>
          </p:nvSpPr>
          <p:spPr bwMode="auto">
            <a:xfrm>
              <a:off x="3243" y="102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02" name="Text Box 79"/>
            <p:cNvSpPr txBox="1">
              <a:spLocks noChangeArrowheads="1"/>
            </p:cNvSpPr>
            <p:nvPr/>
          </p:nvSpPr>
          <p:spPr bwMode="auto">
            <a:xfrm>
              <a:off x="3424" y="164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03" name="Line 80"/>
            <p:cNvSpPr>
              <a:spLocks noChangeShapeType="1"/>
            </p:cNvSpPr>
            <p:nvPr/>
          </p:nvSpPr>
          <p:spPr bwMode="auto">
            <a:xfrm>
              <a:off x="3379" y="526"/>
              <a:ext cx="336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04" name="Oval 81"/>
            <p:cNvSpPr>
              <a:spLocks noChangeArrowheads="1"/>
            </p:cNvSpPr>
            <p:nvPr/>
          </p:nvSpPr>
          <p:spPr bwMode="auto">
            <a:xfrm>
              <a:off x="3288" y="615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84005" name="Arc 82"/>
            <p:cNvSpPr/>
            <p:nvPr/>
          </p:nvSpPr>
          <p:spPr bwMode="auto">
            <a:xfrm rot="10800000" flipV="1">
              <a:off x="4502" y="413"/>
              <a:ext cx="195" cy="205"/>
            </a:xfrm>
            <a:custGeom>
              <a:avLst/>
              <a:gdLst>
                <a:gd name="T0" fmla="*/ 0 w 20759"/>
                <a:gd name="T1" fmla="*/ 0 h 21109"/>
                <a:gd name="T2" fmla="*/ 0 w 20759"/>
                <a:gd name="T3" fmla="*/ 0 h 21109"/>
                <a:gd name="T4" fmla="*/ 0 w 20759"/>
                <a:gd name="T5" fmla="*/ 0 h 21109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109"/>
                <a:gd name="T11" fmla="*/ 20759 w 20759"/>
                <a:gd name="T12" fmla="*/ 21109 h 211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109" fill="none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</a:path>
                <a:path w="20759" h="21109" stroke="0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  <a:lnTo>
                    <a:pt x="0" y="21109"/>
                  </a:lnTo>
                  <a:lnTo>
                    <a:pt x="457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06" name="Text Box 83"/>
            <p:cNvSpPr txBox="1">
              <a:spLocks noChangeArrowheads="1"/>
            </p:cNvSpPr>
            <p:nvPr/>
          </p:nvSpPr>
          <p:spPr bwMode="auto">
            <a:xfrm>
              <a:off x="3243" y="66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07" name="Text Box 84"/>
            <p:cNvSpPr txBox="1">
              <a:spLocks noChangeArrowheads="1"/>
            </p:cNvSpPr>
            <p:nvPr/>
          </p:nvSpPr>
          <p:spPr bwMode="auto">
            <a:xfrm>
              <a:off x="3243" y="1343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08" name="Arc 85"/>
            <p:cNvSpPr/>
            <p:nvPr/>
          </p:nvSpPr>
          <p:spPr bwMode="auto">
            <a:xfrm rot="10800000" flipH="1" flipV="1">
              <a:off x="4795" y="416"/>
              <a:ext cx="195" cy="205"/>
            </a:xfrm>
            <a:custGeom>
              <a:avLst/>
              <a:gdLst>
                <a:gd name="T0" fmla="*/ 0 w 20759"/>
                <a:gd name="T1" fmla="*/ 0 h 21109"/>
                <a:gd name="T2" fmla="*/ 0 w 20759"/>
                <a:gd name="T3" fmla="*/ 0 h 21109"/>
                <a:gd name="T4" fmla="*/ 0 w 20759"/>
                <a:gd name="T5" fmla="*/ 0 h 21109"/>
                <a:gd name="T6" fmla="*/ 0 60000 65536"/>
                <a:gd name="T7" fmla="*/ 0 60000 65536"/>
                <a:gd name="T8" fmla="*/ 0 60000 65536"/>
                <a:gd name="T9" fmla="*/ 0 w 20759"/>
                <a:gd name="T10" fmla="*/ 0 h 21109"/>
                <a:gd name="T11" fmla="*/ 20759 w 20759"/>
                <a:gd name="T12" fmla="*/ 21109 h 211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1109" fill="none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</a:path>
                <a:path w="20759" h="21109" stroke="0" extrusionOk="0">
                  <a:moveTo>
                    <a:pt x="4579" y="0"/>
                  </a:moveTo>
                  <a:cubicBezTo>
                    <a:pt x="12347" y="1685"/>
                    <a:pt x="18561" y="7500"/>
                    <a:pt x="20758" y="15139"/>
                  </a:cubicBezTo>
                  <a:lnTo>
                    <a:pt x="0" y="21109"/>
                  </a:lnTo>
                  <a:lnTo>
                    <a:pt x="457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09" name="Oval 86"/>
            <p:cNvSpPr>
              <a:spLocks noChangeArrowheads="1"/>
            </p:cNvSpPr>
            <p:nvPr/>
          </p:nvSpPr>
          <p:spPr bwMode="auto">
            <a:xfrm>
              <a:off x="3333" y="1706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b="0">
                <a:latin typeface="Times New Roman" panose="02020603050405020304" pitchFamily="18" charset="0"/>
              </a:endParaRPr>
            </a:p>
          </p:txBody>
        </p:sp>
        <p:grpSp>
          <p:nvGrpSpPr>
            <p:cNvPr id="84010" name="Group 87"/>
            <p:cNvGrpSpPr/>
            <p:nvPr/>
          </p:nvGrpSpPr>
          <p:grpSpPr bwMode="auto">
            <a:xfrm>
              <a:off x="4966" y="935"/>
              <a:ext cx="91" cy="363"/>
              <a:chOff x="2744" y="2931"/>
              <a:chExt cx="57" cy="283"/>
            </a:xfrm>
          </p:grpSpPr>
          <p:sp>
            <p:nvSpPr>
              <p:cNvPr id="84015" name="Arc 88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6" name="Arc 89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7" name="Arc 90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4011" name="Group 91"/>
            <p:cNvGrpSpPr/>
            <p:nvPr/>
          </p:nvGrpSpPr>
          <p:grpSpPr bwMode="auto">
            <a:xfrm>
              <a:off x="4467" y="935"/>
              <a:ext cx="91" cy="363"/>
              <a:chOff x="2744" y="2931"/>
              <a:chExt cx="57" cy="283"/>
            </a:xfrm>
          </p:grpSpPr>
          <p:sp>
            <p:nvSpPr>
              <p:cNvPr id="84012" name="Arc 92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3" name="Arc 93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4" name="Arc 94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" name="Text Box 4"/>
          <p:cNvSpPr txBox="1">
            <a:spLocks noChangeArrowheads="1"/>
          </p:cNvSpPr>
          <p:nvPr/>
        </p:nvSpPr>
        <p:spPr bwMode="auto">
          <a:xfrm>
            <a:off x="790576" y="6107112"/>
            <a:ext cx="7775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latin typeface="楷体_GB2312" pitchFamily="49" charset="-122"/>
              </a:rPr>
              <a:t>如全耦合：</a:t>
            </a:r>
            <a:r>
              <a:rPr kumimoji="1" lang="en-US" altLang="zh-CN" sz="36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3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36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3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36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3600" baseline="30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3600" baseline="30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3600" dirty="0">
                <a:solidFill>
                  <a:srgbClr val="C00000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36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3600" i="1" baseline="-25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eq</a:t>
            </a:r>
            <a:r>
              <a:rPr kumimoji="1" lang="en-US" altLang="zh-CN" sz="36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en-US" sz="36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（短路）</a:t>
            </a:r>
            <a:endParaRPr kumimoji="1" lang="en-US" altLang="zh-CN" sz="3600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6.4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互感（耦合元件）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 descr="花束"/>
          <p:cNvSpPr txBox="1">
            <a:spLocks noChangeArrowheads="1"/>
          </p:cNvSpPr>
          <p:nvPr/>
        </p:nvSpPr>
        <p:spPr bwMode="auto">
          <a:xfrm>
            <a:off x="1331913" y="876628"/>
            <a:ext cx="6911975" cy="5847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 sz="3200" dirty="0">
                <a:latin typeface="楷体_GB2312" pitchFamily="49" charset="-122"/>
              </a:rPr>
              <a:t>（自学）</a:t>
            </a:r>
            <a:endParaRPr kumimoji="1" lang="zh-CN" altLang="en-US" sz="3200" dirty="0">
              <a:latin typeface="楷体_GB2312" pitchFamily="49" charset="-122"/>
            </a:endParaRPr>
          </a:p>
        </p:txBody>
      </p:sp>
      <p:graphicFrame>
        <p:nvGraphicFramePr>
          <p:cNvPr id="32829" name="Object 61"/>
          <p:cNvGraphicFramePr>
            <a:graphicFrameLocks noChangeAspect="1"/>
          </p:cNvGraphicFramePr>
          <p:nvPr/>
        </p:nvGraphicFramePr>
        <p:xfrm>
          <a:off x="1331913" y="2312521"/>
          <a:ext cx="15144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Equation" r:id="rId1" imgW="565785" imgH="269875" progId="Equation.DSMT4">
                  <p:embed/>
                </p:oleObj>
              </mc:Choice>
              <mc:Fallback>
                <p:oleObj name="Equation" r:id="rId1" imgW="565785" imgH="269875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312521"/>
                        <a:ext cx="15144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41338" y="1591796"/>
            <a:ext cx="2663825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solidFill>
                  <a:srgbClr val="FFFFFF"/>
                </a:solidFill>
                <a:latin typeface="楷体_GB2312" pitchFamily="49" charset="-122"/>
              </a:rPr>
              <a:t>1. </a:t>
            </a:r>
            <a:r>
              <a:rPr kumimoji="1" lang="zh-CN" altLang="en-US" sz="3200">
                <a:solidFill>
                  <a:srgbClr val="FFFFFF"/>
                </a:solidFill>
                <a:latin typeface="楷体_GB2312" pitchFamily="49" charset="-122"/>
              </a:rPr>
              <a:t>复习自感</a:t>
            </a:r>
            <a:endParaRPr kumimoji="1" lang="zh-CN" altLang="en-US" sz="3200">
              <a:solidFill>
                <a:srgbClr val="FFFFFF"/>
              </a:solidFill>
              <a:latin typeface="楷体_GB2312" pitchFamily="49" charset="-122"/>
            </a:endParaRPr>
          </a:p>
        </p:txBody>
      </p:sp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395288" y="3121461"/>
            <a:ext cx="348096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l-GR" altLang="zh-CN" dirty="0">
                <a:latin typeface="楷体_GB2312" pitchFamily="49" charset="-122"/>
              </a:rPr>
              <a:t>λ</a:t>
            </a:r>
            <a:r>
              <a:rPr kumimoji="1" lang="zh-CN" altLang="en-US" dirty="0">
                <a:latin typeface="楷体_GB2312" pitchFamily="49" charset="-122"/>
              </a:rPr>
              <a:t>：磁链，单位韦伯</a:t>
            </a:r>
            <a:endParaRPr kumimoji="1" lang="zh-CN" altLang="en-US" dirty="0">
              <a:latin typeface="楷体_GB2312" pitchFamily="49" charset="-122"/>
            </a:endParaRPr>
          </a:p>
        </p:txBody>
      </p:sp>
      <p:pic>
        <p:nvPicPr>
          <p:cNvPr id="84998" name="Picture 2" descr="AAAZHZR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844675"/>
            <a:ext cx="345598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6"/>
          <p:cNvSpPr txBox="1">
            <a:spLocks noChangeArrowheads="1"/>
          </p:cNvSpPr>
          <p:nvPr/>
        </p:nvSpPr>
        <p:spPr bwMode="auto">
          <a:xfrm>
            <a:off x="5364163" y="4797425"/>
            <a:ext cx="37208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与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N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匝线圈交链的磁场</a:t>
            </a:r>
            <a:endParaRPr kumimoji="1" lang="zh-CN" altLang="en-US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1532890" y="3636337"/>
          <a:ext cx="12065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" name="Equation" r:id="rId4" imgW="440055" imgH="161290" progId="Equation.DSMT4">
                  <p:embed/>
                </p:oleObj>
              </mc:Choice>
              <mc:Fallback>
                <p:oleObj name="Equation" r:id="rId4" imgW="440055" imgH="16129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890" y="3636337"/>
                        <a:ext cx="120650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6"/>
          <p:cNvSpPr txBox="1">
            <a:spLocks noChangeArrowheads="1"/>
          </p:cNvSpPr>
          <p:nvPr/>
        </p:nvSpPr>
        <p:spPr bwMode="auto">
          <a:xfrm>
            <a:off x="395288" y="4149725"/>
            <a:ext cx="41529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l-GR" altLang="zh-CN" dirty="0">
                <a:latin typeface="楷体_GB2312" pitchFamily="49" charset="-122"/>
              </a:rPr>
              <a:t>φ</a:t>
            </a:r>
            <a:r>
              <a:rPr kumimoji="1" lang="zh-CN" altLang="en-US" dirty="0">
                <a:latin typeface="楷体_GB2312" pitchFamily="49" charset="-122"/>
              </a:rPr>
              <a:t>：单匝磁通，单位韦伯</a:t>
            </a:r>
            <a:endParaRPr kumimoji="1" lang="zh-CN" altLang="en-US" dirty="0">
              <a:latin typeface="楷体_GB2312" pitchFamily="49" charset="-122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1491298" y="4663440"/>
          <a:ext cx="196056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Equation" r:id="rId6" imgW="740410" imgH="161290" progId="Equation.DSMT4">
                  <p:embed/>
                </p:oleObj>
              </mc:Choice>
              <mc:Fallback>
                <p:oleObj name="Equation" r:id="rId6" imgW="740410" imgH="16129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298" y="4663440"/>
                        <a:ext cx="1960562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46"/>
          <p:cNvSpPr txBox="1">
            <a:spLocks noChangeArrowheads="1"/>
          </p:cNvSpPr>
          <p:nvPr/>
        </p:nvSpPr>
        <p:spPr bwMode="auto">
          <a:xfrm>
            <a:off x="395288" y="5572125"/>
            <a:ext cx="85693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dirty="0" err="1">
                <a:latin typeface="楷体_GB2312" pitchFamily="49" charset="-122"/>
              </a:rPr>
              <a:t>B∝N</a:t>
            </a:r>
            <a:r>
              <a:rPr kumimoji="1" lang="en-US" altLang="zh-CN" i="1" dirty="0" err="1">
                <a:latin typeface="楷体_GB2312" pitchFamily="49" charset="-122"/>
              </a:rPr>
              <a:t>i</a:t>
            </a:r>
            <a:r>
              <a:rPr kumimoji="1" lang="zh-CN" altLang="en-US" dirty="0">
                <a:latin typeface="楷体_GB2312" pitchFamily="49" charset="-122"/>
              </a:rPr>
              <a:t>：磁感应强度，单位特斯拉；</a:t>
            </a:r>
            <a:r>
              <a:rPr kumimoji="1" lang="en-US" altLang="zh-CN" dirty="0">
                <a:latin typeface="楷体_GB2312" pitchFamily="49" charset="-122"/>
              </a:rPr>
              <a:t>S</a:t>
            </a:r>
            <a:r>
              <a:rPr kumimoji="1" lang="zh-CN" altLang="en-US" dirty="0">
                <a:latin typeface="楷体_GB2312" pitchFamily="49" charset="-122"/>
              </a:rPr>
              <a:t>：线圈截面积；</a:t>
            </a:r>
            <a:r>
              <a:rPr kumimoji="1" lang="el-GR" altLang="zh-CN" dirty="0">
                <a:latin typeface="楷体_GB2312" pitchFamily="49" charset="-122"/>
              </a:rPr>
              <a:t>ρ</a:t>
            </a:r>
            <a:r>
              <a:rPr kumimoji="1" lang="zh-CN" altLang="en-US" dirty="0">
                <a:latin typeface="楷体_GB2312" pitchFamily="49" charset="-122"/>
              </a:rPr>
              <a:t>：磁导，是一个引入的描述相关空间磁特性的量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5419" y="0"/>
            <a:ext cx="5188743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更详细地讨论互感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252" y="2408773"/>
            <a:ext cx="2127373" cy="57940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求下图中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a, b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端的等效电阻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0.5 Ω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1.0 Ω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1.5 Ω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2.0 Ω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38" r="32070"/>
          <a:stretch>
            <a:fillRect/>
          </a:stretch>
        </p:blipFill>
        <p:spPr>
          <a:xfrm rot="5400000">
            <a:off x="4210834" y="1404618"/>
            <a:ext cx="3922732" cy="5086952"/>
          </a:xfrm>
          <a:prstGeom prst="rect">
            <a:avLst/>
          </a:prstGeom>
        </p:spPr>
      </p:pic>
      <p:grpSp>
        <p:nvGrpSpPr>
          <p:cNvPr id="18" name="组合 17"/>
          <p:cNvGrpSpPr/>
          <p:nvPr>
            <p:custDataLst>
              <p:tags r:id="rId13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3051208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应用叠加定理求下图电路中的电压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u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 V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40 V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60 V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80 V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2" r="22351"/>
          <a:stretch>
            <a:fillRect/>
          </a:stretch>
        </p:blipFill>
        <p:spPr>
          <a:xfrm>
            <a:off x="3762532" y="1363391"/>
            <a:ext cx="5177202" cy="4166044"/>
          </a:xfrm>
          <a:prstGeom prst="rect">
            <a:avLst/>
          </a:prstGeom>
        </p:spPr>
      </p:pic>
      <p:grpSp>
        <p:nvGrpSpPr>
          <p:cNvPr id="18" name="组合 17"/>
          <p:cNvGrpSpPr/>
          <p:nvPr>
            <p:custDataLst>
              <p:tags r:id="rId13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4914900" y="1103842"/>
          <a:ext cx="273685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公式" r:id="rId1" imgW="857885" imgH="391795" progId="Equation.3">
                  <p:embed/>
                </p:oleObj>
              </mc:Choice>
              <mc:Fallback>
                <p:oleObj name="公式" r:id="rId1" imgW="857885" imgH="3917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1103842"/>
                        <a:ext cx="2736850" cy="12922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635" name="Rectangle 3"/>
          <p:cNvSpPr>
            <a:spLocks noChangeArrowheads="1"/>
          </p:cNvSpPr>
          <p:nvPr/>
        </p:nvSpPr>
        <p:spPr bwMode="auto">
          <a:xfrm>
            <a:off x="823385" y="3839416"/>
            <a:ext cx="7848600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电感电压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的大小取决于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的变化率</a:t>
            </a:r>
            <a:r>
              <a:rPr kumimoji="1" lang="en-US" altLang="zh-CN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与 </a:t>
            </a:r>
            <a:r>
              <a:rPr kumimoji="1" lang="en-US" altLang="zh-CN" sz="24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4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的大小无关，电感是动态元件；</a:t>
            </a:r>
            <a:endParaRPr kumimoji="1" lang="zh-CN" altLang="en-US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5636" name="Rectangle 4"/>
          <p:cNvSpPr>
            <a:spLocks noChangeArrowheads="1"/>
          </p:cNvSpPr>
          <p:nvPr/>
        </p:nvSpPr>
        <p:spPr bwMode="auto">
          <a:xfrm>
            <a:off x="841907" y="5072306"/>
            <a:ext cx="784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当</a:t>
            </a:r>
            <a:r>
              <a:rPr kumimoji="1" lang="en-US" altLang="zh-CN" sz="2400" b="0" i="1" dirty="0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为常数</a:t>
            </a:r>
            <a:r>
              <a:rPr kumimoji="1" lang="en-US" altLang="zh-CN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直流</a:t>
            </a:r>
            <a:r>
              <a:rPr kumimoji="1" lang="en-US" altLang="zh-CN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时，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 </a:t>
            </a:r>
            <a:r>
              <a:rPr kumimoji="1" lang="en-US" altLang="zh-CN" sz="2400" b="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=0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，电感相当于短路；</a:t>
            </a:r>
            <a:endParaRPr kumimoji="1" lang="zh-CN" altLang="en-US" sz="240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5637" name="Text Box 5"/>
          <p:cNvSpPr txBox="1">
            <a:spLocks noChangeArrowheads="1"/>
          </p:cNvSpPr>
          <p:nvPr/>
        </p:nvSpPr>
        <p:spPr bwMode="auto">
          <a:xfrm>
            <a:off x="894822" y="5825706"/>
            <a:ext cx="7914217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AutoNum type="circleNumDbPlain" startAt="3"/>
            </a:pP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实际电路中电感的电压</a:t>
            </a:r>
            <a:r>
              <a:rPr kumimoji="1" lang="zh-CN" altLang="en-US" sz="24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0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为有限值，则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实际电感电流 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不能跃变</a:t>
            </a:r>
            <a:r>
              <a:rPr kumimoji="1" lang="zh-CN" altLang="en-US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，必定是时间的连续函数</a:t>
            </a:r>
            <a:r>
              <a:rPr kumimoji="1" lang="en-US" altLang="zh-CN" sz="24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.</a:t>
            </a:r>
            <a:endParaRPr kumimoji="1" lang="en-US" altLang="zh-CN" sz="24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12294" name="Group 25"/>
          <p:cNvGrpSpPr/>
          <p:nvPr/>
        </p:nvGrpSpPr>
        <p:grpSpPr bwMode="auto">
          <a:xfrm>
            <a:off x="1098550" y="959380"/>
            <a:ext cx="3529013" cy="1331912"/>
            <a:chOff x="612" y="391"/>
            <a:chExt cx="2223" cy="839"/>
          </a:xfrm>
        </p:grpSpPr>
        <p:graphicFrame>
          <p:nvGraphicFramePr>
            <p:cNvPr id="12309" name="Object 7"/>
            <p:cNvGraphicFramePr>
              <a:graphicFrameLocks noChangeAspect="1"/>
            </p:cNvGraphicFramePr>
            <p:nvPr/>
          </p:nvGraphicFramePr>
          <p:xfrm>
            <a:off x="652" y="667"/>
            <a:ext cx="2137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" name="Visio" r:id="rId6" imgW="895350" imgH="123825" progId="Visio.Drawing.6">
                    <p:embed/>
                  </p:oleObj>
                </mc:Choice>
                <mc:Fallback>
                  <p:oleObj name="Visio" r:id="rId6" imgW="895350" imgH="123825" progId="Visio.Drawing.6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" y="667"/>
                          <a:ext cx="2137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0" name="AutoShape 8"/>
            <p:cNvSpPr>
              <a:spLocks noChangeArrowheads="1"/>
            </p:cNvSpPr>
            <p:nvPr/>
          </p:nvSpPr>
          <p:spPr bwMode="auto">
            <a:xfrm>
              <a:off x="889" y="706"/>
              <a:ext cx="357" cy="79"/>
            </a:xfrm>
            <a:prstGeom prst="rightArrow">
              <a:avLst>
                <a:gd name="adj1" fmla="val 50000"/>
                <a:gd name="adj2" fmla="val 112975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12311" name="Text Box 9"/>
            <p:cNvSpPr txBox="1">
              <a:spLocks noChangeArrowheads="1"/>
            </p:cNvSpPr>
            <p:nvPr/>
          </p:nvSpPr>
          <p:spPr bwMode="auto">
            <a:xfrm>
              <a:off x="612" y="903"/>
              <a:ext cx="33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 b="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12" name="Text Box 10"/>
            <p:cNvSpPr txBox="1">
              <a:spLocks noChangeArrowheads="1"/>
            </p:cNvSpPr>
            <p:nvPr/>
          </p:nvSpPr>
          <p:spPr bwMode="auto">
            <a:xfrm>
              <a:off x="2502" y="880"/>
              <a:ext cx="33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dirty="0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endParaRPr kumimoji="1" lang="en-US" altLang="zh-CN" sz="2800" b="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13" name="Text Box 11"/>
            <p:cNvSpPr txBox="1">
              <a:spLocks noChangeArrowheads="1"/>
            </p:cNvSpPr>
            <p:nvPr/>
          </p:nvSpPr>
          <p:spPr bwMode="auto">
            <a:xfrm>
              <a:off x="1350" y="903"/>
              <a:ext cx="58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b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)</a:t>
              </a:r>
              <a:endParaRPr kumimoji="1" lang="en-US" altLang="zh-CN" sz="2800" b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2314" name="Text Box 12"/>
            <p:cNvSpPr txBox="1">
              <a:spLocks noChangeArrowheads="1"/>
            </p:cNvSpPr>
            <p:nvPr/>
          </p:nvSpPr>
          <p:spPr bwMode="auto">
            <a:xfrm>
              <a:off x="889" y="431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2315" name="Text Box 13"/>
            <p:cNvSpPr txBox="1">
              <a:spLocks noChangeArrowheads="1"/>
            </p:cNvSpPr>
            <p:nvPr/>
          </p:nvSpPr>
          <p:spPr bwMode="auto">
            <a:xfrm>
              <a:off x="1444" y="391"/>
              <a:ext cx="4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  <a:endParaRPr kumimoji="1" lang="en-US" altLang="zh-CN" sz="2800" b="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25646" name="Line 14"/>
          <p:cNvSpPr>
            <a:spLocks noChangeShapeType="1"/>
          </p:cNvSpPr>
          <p:nvPr/>
        </p:nvSpPr>
        <p:spPr bwMode="auto">
          <a:xfrm>
            <a:off x="4330171" y="2900893"/>
            <a:ext cx="1728787" cy="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5647" name="AutoShape 15"/>
          <p:cNvSpPr>
            <a:spLocks noChangeArrowheads="1"/>
          </p:cNvSpPr>
          <p:nvPr/>
        </p:nvSpPr>
        <p:spPr bwMode="auto">
          <a:xfrm rot="1891188">
            <a:off x="3330575" y="2472267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FFFF00"/>
              </a:solidFill>
              <a:ea typeface="楷体_GB2312" pitchFamily="49" charset="-122"/>
            </a:endParaRPr>
          </a:p>
        </p:txBody>
      </p:sp>
      <p:grpSp>
        <p:nvGrpSpPr>
          <p:cNvPr id="5" name="Group 22"/>
          <p:cNvGrpSpPr/>
          <p:nvPr/>
        </p:nvGrpSpPr>
        <p:grpSpPr bwMode="auto">
          <a:xfrm>
            <a:off x="894822" y="2900893"/>
            <a:ext cx="1663700" cy="850900"/>
            <a:chOff x="385" y="3022"/>
            <a:chExt cx="1019" cy="536"/>
          </a:xfrm>
        </p:grpSpPr>
        <p:pic>
          <p:nvPicPr>
            <p:cNvPr id="12303" name="Picture 23" descr="12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4" name="Text Box 24"/>
            <p:cNvSpPr txBox="1">
              <a:spLocks noChangeArrowheads="1"/>
            </p:cNvSpPr>
            <p:nvPr/>
          </p:nvSpPr>
          <p:spPr bwMode="auto">
            <a:xfrm>
              <a:off x="793" y="3125"/>
              <a:ext cx="61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b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b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175420" y="0"/>
            <a:ext cx="4298950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6.1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电感（储能元件）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2541069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求下图所示的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U</a:t>
            </a:r>
            <a:r>
              <a:rPr lang="en-US" altLang="zh-CN" sz="2600" baseline="-25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</a:t>
            </a:r>
            <a:endParaRPr lang="zh-CN" altLang="en-US" sz="2600" baseline="-250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2541069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-42 V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2175309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42 V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241594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-21 V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2175309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21 V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6" r="42504" b="11756"/>
          <a:stretch>
            <a:fillRect/>
          </a:stretch>
        </p:blipFill>
        <p:spPr>
          <a:xfrm rot="5400000">
            <a:off x="4219837" y="718631"/>
            <a:ext cx="4100278" cy="5479058"/>
          </a:xfrm>
          <a:prstGeom prst="rect">
            <a:avLst/>
          </a:prstGeom>
        </p:spPr>
      </p:pic>
      <p:grpSp>
        <p:nvGrpSpPr>
          <p:cNvPr id="18" name="组合 17"/>
          <p:cNvGrpSpPr/>
          <p:nvPr>
            <p:custDataLst>
              <p:tags r:id="rId13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329184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求如下电路中电阻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R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吸收的最大功率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-17.58 W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35.16 W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17.58 W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70.32 W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01" t="-10542" r="22643" b="18982"/>
          <a:stretch>
            <a:fillRect/>
          </a:stretch>
        </p:blipFill>
        <p:spPr>
          <a:xfrm>
            <a:off x="3673787" y="1933676"/>
            <a:ext cx="5343213" cy="3706728"/>
          </a:xfrm>
          <a:prstGeom prst="rect">
            <a:avLst/>
          </a:prstGeom>
        </p:spPr>
      </p:pic>
      <p:grpSp>
        <p:nvGrpSpPr>
          <p:cNvPr id="18" name="组合 17"/>
          <p:cNvGrpSpPr/>
          <p:nvPr>
            <p:custDataLst>
              <p:tags r:id="rId13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95137" y="1841441"/>
            <a:ext cx="67243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作业：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教材第</a:t>
            </a:r>
            <a:r>
              <a:rPr lang="en-US" altLang="zh-CN" sz="2400" dirty="0"/>
              <a:t>6</a:t>
            </a:r>
            <a:r>
              <a:rPr lang="zh-CN" altLang="en-US" sz="2400" dirty="0"/>
              <a:t>章习题 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/>
              <a:t>3</a:t>
            </a:r>
            <a:r>
              <a:rPr lang="zh-CN" altLang="en-US" sz="2400" dirty="0"/>
              <a:t>，</a:t>
            </a:r>
            <a:r>
              <a:rPr lang="en-US" altLang="zh-CN" sz="2400" dirty="0"/>
              <a:t>4</a:t>
            </a:r>
            <a:r>
              <a:rPr lang="zh-CN" altLang="en-US" sz="2400" dirty="0"/>
              <a:t>，</a:t>
            </a:r>
            <a:r>
              <a:rPr lang="en-US" altLang="zh-CN" sz="2400" dirty="0"/>
              <a:t>8</a:t>
            </a:r>
            <a:r>
              <a:rPr lang="zh-CN" altLang="en-US" sz="2400" dirty="0"/>
              <a:t>，</a:t>
            </a:r>
            <a:r>
              <a:rPr lang="en-US" altLang="zh-CN" sz="2400" dirty="0"/>
              <a:t>10</a:t>
            </a:r>
            <a:r>
              <a:rPr lang="zh-CN" altLang="en-US" sz="2400" dirty="0"/>
              <a:t>，</a:t>
            </a:r>
            <a:r>
              <a:rPr lang="en-US" altLang="zh-CN" sz="2400" dirty="0"/>
              <a:t>12</a:t>
            </a:r>
            <a:r>
              <a:rPr lang="zh-CN" altLang="en-US" sz="2400" dirty="0"/>
              <a:t>，</a:t>
            </a:r>
            <a:r>
              <a:rPr lang="en-US" altLang="zh-CN" sz="2400" dirty="0"/>
              <a:t>13</a:t>
            </a:r>
            <a:r>
              <a:rPr lang="zh-CN" altLang="en-US" sz="2400" dirty="0"/>
              <a:t>，</a:t>
            </a:r>
            <a:r>
              <a:rPr lang="en-US" altLang="zh-CN" sz="2400" dirty="0"/>
              <a:t>16</a:t>
            </a:r>
            <a:r>
              <a:rPr lang="zh-CN" altLang="en-US" sz="2400" dirty="0"/>
              <a:t>，</a:t>
            </a:r>
            <a:r>
              <a:rPr lang="en-US" altLang="zh-CN" sz="2400" dirty="0"/>
              <a:t>17</a:t>
            </a:r>
            <a:r>
              <a:rPr lang="zh-CN" altLang="en-US" sz="2400" dirty="0"/>
              <a:t>，</a:t>
            </a:r>
            <a:r>
              <a:rPr lang="en-US" altLang="zh-CN" sz="2400" dirty="0"/>
              <a:t>21</a:t>
            </a:r>
            <a:r>
              <a:rPr lang="zh-CN" altLang="en-US" sz="2400" dirty="0"/>
              <a:t>，</a:t>
            </a:r>
            <a:r>
              <a:rPr lang="en-US" altLang="zh-CN" sz="2400" dirty="0"/>
              <a:t>22</a:t>
            </a:r>
            <a:r>
              <a:rPr lang="zh-CN" altLang="en-US" sz="2400" dirty="0"/>
              <a:t>，</a:t>
            </a:r>
            <a:r>
              <a:rPr lang="en-US" altLang="zh-CN" sz="2400" dirty="0"/>
              <a:t>25</a:t>
            </a:r>
            <a:r>
              <a:rPr lang="zh-CN" altLang="en-US" sz="2400" dirty="0"/>
              <a:t>，</a:t>
            </a:r>
            <a:r>
              <a:rPr lang="en-US" altLang="zh-CN" sz="2400" dirty="0"/>
              <a:t>26</a:t>
            </a:r>
            <a:r>
              <a:rPr lang="zh-CN" altLang="en-US" sz="2400" dirty="0"/>
              <a:t>，</a:t>
            </a:r>
            <a:r>
              <a:rPr lang="en-US" altLang="zh-CN" sz="2400" dirty="0"/>
              <a:t>27</a:t>
            </a:r>
            <a:r>
              <a:rPr lang="zh-CN" altLang="en-US" sz="2400" dirty="0"/>
              <a:t>，</a:t>
            </a:r>
            <a:r>
              <a:rPr lang="en-US" altLang="zh-CN" sz="2400" dirty="0"/>
              <a:t>29</a:t>
            </a:r>
            <a:r>
              <a:rPr lang="zh-CN" altLang="en-US" sz="2400" dirty="0"/>
              <a:t>，</a:t>
            </a:r>
            <a:r>
              <a:rPr lang="en-US" altLang="zh-CN" sz="2400" dirty="0"/>
              <a:t>30</a:t>
            </a:r>
            <a:r>
              <a:rPr lang="zh-CN" altLang="en-US" sz="2400" dirty="0"/>
              <a:t>，</a:t>
            </a:r>
            <a:r>
              <a:rPr lang="en-US" altLang="zh-CN" sz="2400" dirty="0"/>
              <a:t>31</a:t>
            </a:r>
            <a:r>
              <a:rPr lang="zh-CN" altLang="en-US" sz="2400" dirty="0"/>
              <a:t>，</a:t>
            </a:r>
            <a:r>
              <a:rPr lang="en-US" altLang="zh-CN" sz="2400" dirty="0"/>
              <a:t>32</a:t>
            </a:r>
            <a:r>
              <a:rPr lang="zh-CN" altLang="en-US" sz="2400" dirty="0"/>
              <a:t>，</a:t>
            </a:r>
            <a:r>
              <a:rPr lang="en-US" altLang="zh-CN" sz="2400" dirty="0"/>
              <a:t>35</a:t>
            </a:r>
            <a:r>
              <a:rPr lang="zh-CN" altLang="en-US" sz="2400" dirty="0"/>
              <a:t>，</a:t>
            </a:r>
            <a:r>
              <a:rPr lang="en-US" altLang="zh-CN" sz="2400" dirty="0"/>
              <a:t>39</a:t>
            </a:r>
            <a:r>
              <a:rPr lang="zh-CN" altLang="en-US" sz="2400" dirty="0"/>
              <a:t>，</a:t>
            </a:r>
            <a:r>
              <a:rPr lang="en-US" altLang="zh-CN" sz="2400" dirty="0"/>
              <a:t>40</a:t>
            </a:r>
            <a:r>
              <a:rPr lang="zh-CN" altLang="en-US" sz="2400" dirty="0"/>
              <a:t>，</a:t>
            </a:r>
            <a:r>
              <a:rPr lang="en-US" altLang="zh-CN" sz="2400" dirty="0"/>
              <a:t>41</a:t>
            </a:r>
            <a:r>
              <a:rPr lang="zh-CN" altLang="en-US" sz="2400" dirty="0"/>
              <a:t>，</a:t>
            </a:r>
            <a:r>
              <a:rPr lang="en-US" altLang="zh-CN" sz="2400" dirty="0"/>
              <a:t>45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http://www.sdu.edu.cn/images/nybanner/2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95" y="4814891"/>
            <a:ext cx="9152695" cy="20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265470" y="1707248"/>
            <a:ext cx="386684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9600" dirty="0">
                <a:latin typeface="华文琥珀" panose="02010800040101010101" pitchFamily="2" charset="-122"/>
                <a:ea typeface="华文琥珀" panose="02010800040101010101" pitchFamily="2" charset="-122"/>
              </a:rPr>
              <a:t>谢谢！</a:t>
            </a:r>
            <a:endParaRPr lang="zh-CN" altLang="en-US" sz="9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465.310236220473,&quot;width&quot;:6042.499212598425}"/>
</p:tagLst>
</file>

<file path=ppt/tags/tag1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p="http://schemas.openxmlformats.org/presentationml/2006/main">
  <p:tag name="RAINPROBLEMTYPE" val="ProblemTypeMarker"/>
</p:tagLst>
</file>

<file path=ppt/tags/tag13.xml><?xml version="1.0" encoding="utf-8"?>
<p:tagLst xmlns:p="http://schemas.openxmlformats.org/presentationml/2006/main">
  <p:tag name="RAINPROBLEMTYPE" val="ProblemTypeMarker"/>
</p:tagLst>
</file>

<file path=ppt/tags/tag14.xml><?xml version="1.0" encoding="utf-8"?>
<p:tagLst xmlns:p="http://schemas.openxmlformats.org/presentationml/2006/main">
  <p:tag name="RAINPROBLEMTYPE" val="ProblemTypeMarker"/>
</p:tagLst>
</file>

<file path=ppt/tags/tag15.xml><?xml version="1.0" encoding="utf-8"?>
<p:tagLst xmlns:p="http://schemas.openxmlformats.org/presentationml/2006/main">
  <p:tag name="RAINPROBLEMTYPE" val="ProblemTypeMarker"/>
</p:tagLst>
</file>

<file path=ppt/tags/tag16.xml><?xml version="1.0" encoding="utf-8"?>
<p:tagLst xmlns:p="http://schemas.openxmlformats.org/presentationml/2006/main">
  <p:tag name="RAINPROBLEMTYPE" val="ProblemTypeMarker"/>
</p:tagLst>
</file>

<file path=ppt/tags/tag17.xml><?xml version="1.0" encoding="utf-8"?>
<p:tagLst xmlns:p="http://schemas.openxmlformats.org/presentationml/2006/main">
  <p:tag name="RAINPROBLEM" val="ProblemSetting"/>
  <p:tag name="RAINPROBLEMTYPE" val="MultipleChoice"/>
</p:tagLst>
</file>

<file path=ppt/tags/tag18.xml><?xml version="1.0" encoding="utf-8"?>
<p:tagLst xmlns:p="http://schemas.openxmlformats.org/presentationml/2006/main">
  <p:tag name="RAINPROBLEM" val="MultipleChoice"/>
  <p:tag name="PROBLEMSCORE" val="10.0"/>
</p:tagLst>
</file>

<file path=ppt/tags/tag19.xml><?xml version="1.0" encoding="utf-8"?>
<p:tagLst xmlns:p="http://schemas.openxmlformats.org/presentationml/2006/main">
  <p:tag name="RAINPROBLEM" val="ProblemBody"/>
</p:tagLst>
</file>

<file path=ppt/tags/tag2.xml><?xml version="1.0" encoding="utf-8"?>
<p:tagLst xmlns:p="http://schemas.openxmlformats.org/presentationml/2006/main">
  <p:tag name="RAINPROBLEM" val="ProblemBody"/>
</p:tagLst>
</file>

<file path=ppt/tags/tag20.xml><?xml version="1.0" encoding="utf-8"?>
<p:tagLst xmlns:p="http://schemas.openxmlformats.org/presentationml/2006/main">
  <p:tag name="RAINPROBLEM" val="ProblemItem"/>
</p:tagLst>
</file>

<file path=ppt/tags/tag21.xml><?xml version="1.0" encoding="utf-8"?>
<p:tagLst xmlns:p="http://schemas.openxmlformats.org/presentationml/2006/main">
  <p:tag name="RAINPROBLEM" val="ProblemItem"/>
</p:tagLst>
</file>

<file path=ppt/tags/tag22.xml><?xml version="1.0" encoding="utf-8"?>
<p:tagLst xmlns:p="http://schemas.openxmlformats.org/presentationml/2006/main">
  <p:tag name="RAINPROBLEM" val="ProblemItem"/>
</p:tagLst>
</file>

<file path=ppt/tags/tag23.xml><?xml version="1.0" encoding="utf-8"?>
<p:tagLst xmlns:p="http://schemas.openxmlformats.org/presentationml/2006/main">
  <p:tag name="RAINPROBLEM" val="ProblemItem"/>
</p:tagLst>
</file>

<file path=ppt/tags/tag2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28.xml><?xml version="1.0" encoding="utf-8"?>
<p:tagLst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p="http://schemas.openxmlformats.org/presentationml/2006/main">
  <p:tag name="RAINPROBLEMTYPE" val="ProblemTypeMarker"/>
</p:tagLst>
</file>

<file path=ppt/tags/tag3.xml><?xml version="1.0" encoding="utf-8"?>
<p:tagLst xmlns:p="http://schemas.openxmlformats.org/presentationml/2006/main">
  <p:tag name="RAINPROBLEM" val="ProblemItem"/>
</p:tagLst>
</file>

<file path=ppt/tags/tag30.xml><?xml version="1.0" encoding="utf-8"?>
<p:tagLst xmlns:p="http://schemas.openxmlformats.org/presentationml/2006/main">
  <p:tag name="RAINPROBLEMTYPE" val="ProblemTypeMarker"/>
</p:tagLst>
</file>

<file path=ppt/tags/tag31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RAINPROBLEMTYPE" val="ProblemTypeMarker"/>
</p:tagLst>
</file>

<file path=ppt/tags/tag33.xml><?xml version="1.0" encoding="utf-8"?>
<p:tagLst xmlns:p="http://schemas.openxmlformats.org/presentationml/2006/main">
  <p:tag name="RAINPROBLEMTYPE" val="ProblemTypeMarker"/>
</p:tagLst>
</file>

<file path=ppt/tags/tag34.xml><?xml version="1.0" encoding="utf-8"?>
<p:tagLst xmlns:p="http://schemas.openxmlformats.org/presentationml/2006/main">
  <p:tag name="RAINPROBLEM" val="ProblemSetting"/>
  <p:tag name="RAINPROBLEMTYPE" val="MultipleChoice"/>
</p:tagLst>
</file>

<file path=ppt/tags/tag35.xml><?xml version="1.0" encoding="utf-8"?>
<p:tagLst xmlns:p="http://schemas.openxmlformats.org/presentationml/2006/main">
  <p:tag name="RAINPROBLEM" val="MultipleChoice"/>
  <p:tag name="PROBLEMSCORE" val="10.0"/>
</p:tagLst>
</file>

<file path=ppt/tags/tag36.xml><?xml version="1.0" encoding="utf-8"?>
<p:tagLst xmlns:p="http://schemas.openxmlformats.org/presentationml/2006/main">
  <p:tag name="RAINPROBLEM" val="ProblemBody"/>
</p:tagLst>
</file>

<file path=ppt/tags/tag37.xml><?xml version="1.0" encoding="utf-8"?>
<p:tagLst xmlns:p="http://schemas.openxmlformats.org/presentationml/2006/main">
  <p:tag name="RAINPROBLEM" val="ProblemItem"/>
</p:tagLst>
</file>

<file path=ppt/tags/tag38.xml><?xml version="1.0" encoding="utf-8"?>
<p:tagLst xmlns:p="http://schemas.openxmlformats.org/presentationml/2006/main">
  <p:tag name="RAINPROBLEM" val="ProblemItem"/>
</p:tagLst>
</file>

<file path=ppt/tags/tag39.xml><?xml version="1.0" encoding="utf-8"?>
<p:tagLst xmlns:p="http://schemas.openxmlformats.org/presentationml/2006/main">
  <p:tag name="RAINPROBLEM" val="ProblemItem"/>
</p:tagLst>
</file>

<file path=ppt/tags/tag4.xml><?xml version="1.0" encoding="utf-8"?>
<p:tagLst xmlns:p="http://schemas.openxmlformats.org/presentationml/2006/main">
  <p:tag name="RAINPROBLEM" val="ProblemItem"/>
</p:tagLst>
</file>

<file path=ppt/tags/tag40.xml><?xml version="1.0" encoding="utf-8"?>
<p:tagLst xmlns:p="http://schemas.openxmlformats.org/presentationml/2006/main">
  <p:tag name="RAINPROBLEM" val="ProblemItem"/>
</p:tagLst>
</file>

<file path=ppt/tags/tag41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42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p="http://schemas.openxmlformats.org/presentationml/2006/main">
  <p:tag name="RAINPROBLEMTYPE" val="ProblemTypeMarker"/>
</p:tagLst>
</file>

<file path=ppt/tags/tag47.xml><?xml version="1.0" encoding="utf-8"?>
<p:tagLst xmlns:p="http://schemas.openxmlformats.org/presentationml/2006/main">
  <p:tag name="RAINPROBLEMTYPE" val="ProblemTypeMarker"/>
</p:tagLst>
</file>

<file path=ppt/tags/tag48.xml><?xml version="1.0" encoding="utf-8"?>
<p:tagLst xmlns:p="http://schemas.openxmlformats.org/presentationml/2006/main">
  <p:tag name="RAINPROBLEMTYPE" val="ProblemTypeMarker"/>
</p:tagLst>
</file>

<file path=ppt/tags/tag49.xml><?xml version="1.0" encoding="utf-8"?>
<p:tagLst xmlns:p="http://schemas.openxmlformats.org/presentationml/2006/main">
  <p:tag name="RAINPROBLEMTYPE" val="ProblemTypeMarker"/>
</p:tagLst>
</file>

<file path=ppt/tags/tag5.xml><?xml version="1.0" encoding="utf-8"?>
<p:tagLst xmlns:p="http://schemas.openxmlformats.org/presentationml/2006/main">
  <p:tag name="RAINPROBLEM" val="ProblemItem"/>
</p:tagLst>
</file>

<file path=ppt/tags/tag50.xml><?xml version="1.0" encoding="utf-8"?>
<p:tagLst xmlns:p="http://schemas.openxmlformats.org/presentationml/2006/main">
  <p:tag name="RAINPROBLEMTYPE" val="ProblemTypeMarker"/>
</p:tagLst>
</file>

<file path=ppt/tags/tag51.xml><?xml version="1.0" encoding="utf-8"?>
<p:tagLst xmlns:p="http://schemas.openxmlformats.org/presentationml/2006/main">
  <p:tag name="RAINPROBLEM" val="ProblemSetting"/>
  <p:tag name="RAINPROBLEMTYPE" val="MultipleChoice"/>
</p:tagLst>
</file>

<file path=ppt/tags/tag52.xml><?xml version="1.0" encoding="utf-8"?>
<p:tagLst xmlns:p="http://schemas.openxmlformats.org/presentationml/2006/main">
  <p:tag name="RAINPROBLEM" val="MultipleChoice"/>
  <p:tag name="PROBLEMSCORE" val="10.0"/>
</p:tagLst>
</file>

<file path=ppt/tags/tag53.xml><?xml version="1.0" encoding="utf-8"?>
<p:tagLst xmlns:p="http://schemas.openxmlformats.org/presentationml/2006/main">
  <p:tag name="RAINPROBLEM" val="ProblemBody"/>
</p:tagLst>
</file>

<file path=ppt/tags/tag54.xml><?xml version="1.0" encoding="utf-8"?>
<p:tagLst xmlns:p="http://schemas.openxmlformats.org/presentationml/2006/main">
  <p:tag name="RAINPROBLEM" val="ProblemItem"/>
</p:tagLst>
</file>

<file path=ppt/tags/tag55.xml><?xml version="1.0" encoding="utf-8"?>
<p:tagLst xmlns:p="http://schemas.openxmlformats.org/presentationml/2006/main">
  <p:tag name="RAINPROBLEM" val="ProblemItem"/>
</p:tagLst>
</file>

<file path=ppt/tags/tag56.xml><?xml version="1.0" encoding="utf-8"?>
<p:tagLst xmlns:p="http://schemas.openxmlformats.org/presentationml/2006/main">
  <p:tag name="RAINPROBLEM" val="ProblemItem"/>
</p:tagLst>
</file>

<file path=ppt/tags/tag57.xml><?xml version="1.0" encoding="utf-8"?>
<p:tagLst xmlns:p="http://schemas.openxmlformats.org/presentationml/2006/main">
  <p:tag name="RAINPROBLEM" val="ProblemItem"/>
</p:tagLst>
</file>

<file path=ppt/tags/tag5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59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6.xml><?xml version="1.0" encoding="utf-8"?>
<p:tagLst xmlns:p="http://schemas.openxmlformats.org/presentationml/2006/main">
  <p:tag name="RAINPROBLEM" val="ProblemItem"/>
</p:tagLst>
</file>

<file path=ppt/tags/tag6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p="http://schemas.openxmlformats.org/presentationml/2006/main">
  <p:tag name="RAINPROBLEMTYPE" val="ProblemTypeMarker"/>
</p:tagLst>
</file>

<file path=ppt/tags/tag64.xml><?xml version="1.0" encoding="utf-8"?>
<p:tagLst xmlns:p="http://schemas.openxmlformats.org/presentationml/2006/main">
  <p:tag name="RAINPROBLEMTYPE" val="ProblemTypeMarker"/>
</p:tagLst>
</file>

<file path=ppt/tags/tag65.xml><?xml version="1.0" encoding="utf-8"?>
<p:tagLst xmlns:p="http://schemas.openxmlformats.org/presentationml/2006/main">
  <p:tag name="RAINPROBLEMTYPE" val="ProblemTypeMarker"/>
</p:tagLst>
</file>

<file path=ppt/tags/tag66.xml><?xml version="1.0" encoding="utf-8"?>
<p:tagLst xmlns:p="http://schemas.openxmlformats.org/presentationml/2006/main">
  <p:tag name="RAINPROBLEMTYPE" val="ProblemTypeMarker"/>
</p:tagLst>
</file>

<file path=ppt/tags/tag67.xml><?xml version="1.0" encoding="utf-8"?>
<p:tagLst xmlns:p="http://schemas.openxmlformats.org/presentationml/2006/main">
  <p:tag name="RAINPROBLEMTYPE" val="ProblemTypeMarker"/>
</p:tagLst>
</file>

<file path=ppt/tags/tag68.xml><?xml version="1.0" encoding="utf-8"?>
<p:tagLst xmlns:p="http://schemas.openxmlformats.org/presentationml/2006/main">
  <p:tag name="RAINPROBLEM" val="ProblemSetting"/>
  <p:tag name="RAINPROBLEMTYPE" val="MultipleChoice"/>
</p:tagLst>
</file>

<file path=ppt/tags/tag69.xml><?xml version="1.0" encoding="utf-8"?>
<p:tagLst xmlns:p="http://schemas.openxmlformats.org/presentationml/2006/main">
  <p:tag name="RAINPROBLEM" val="MultipleChoice"/>
  <p:tag name="PROBLEMSCORE" val="10.0"/>
</p:tagLst>
</file>

<file path=ppt/tags/tag7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p="http://schemas.openxmlformats.org/presentationml/2006/main">
  <p:tag name="COMMONDATA" val="eyJoZGlkIjoiNzk2MmYwY2ZiNDdlNzJmNTFhM2ZjMDBlOWY1ZWFkYmIifQ=="/>
</p:tagLst>
</file>

<file path=ppt/tags/tag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第一章</Template>
  <TotalTime>0</TotalTime>
  <Words>8407</Words>
  <Application>WPS 演示</Application>
  <PresentationFormat>On-screen Show (4:3)</PresentationFormat>
  <Paragraphs>1984</Paragraphs>
  <Slides>93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143</vt:i4>
      </vt:variant>
      <vt:variant>
        <vt:lpstr>幻灯片标题</vt:lpstr>
      </vt:variant>
      <vt:variant>
        <vt:i4>93</vt:i4>
      </vt:variant>
    </vt:vector>
  </HeadingPairs>
  <TitlesOfParts>
    <vt:vector size="261" baseType="lpstr">
      <vt:lpstr>Arial</vt:lpstr>
      <vt:lpstr>宋体</vt:lpstr>
      <vt:lpstr>Wingdings</vt:lpstr>
      <vt:lpstr>楷体</vt:lpstr>
      <vt:lpstr>Calibri</vt:lpstr>
      <vt:lpstr>Garamond</vt:lpstr>
      <vt:lpstr>楷体_GB2312</vt:lpstr>
      <vt:lpstr>新宋体</vt:lpstr>
      <vt:lpstr>Monotype Sorts</vt:lpstr>
      <vt:lpstr>Symbol</vt:lpstr>
      <vt:lpstr>Times New Roman</vt:lpstr>
      <vt:lpstr>仿宋_GB2312</vt:lpstr>
      <vt:lpstr>仿宋</vt:lpstr>
      <vt:lpstr>Cambria Math</vt:lpstr>
      <vt:lpstr>华文中宋</vt:lpstr>
      <vt:lpstr>Cambria Math</vt:lpstr>
      <vt:lpstr>华文行楷</vt:lpstr>
      <vt:lpstr>微软雅黑</vt:lpstr>
      <vt:lpstr>Arial Unicode MS</vt:lpstr>
      <vt:lpstr>等线</vt:lpstr>
      <vt:lpstr>Wingdings 2</vt:lpstr>
      <vt:lpstr>楷体_GB2312</vt:lpstr>
      <vt:lpstr>华文琥珀</vt:lpstr>
      <vt:lpstr>Wingdings</vt:lpstr>
      <vt:lpstr>Office 主题​​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Visio.Drawing.6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Chao</dc:creator>
  <cp:lastModifiedBy>WPS_1658303229</cp:lastModifiedBy>
  <cp:revision>243</cp:revision>
  <dcterms:created xsi:type="dcterms:W3CDTF">2020-02-12T13:36:00Z</dcterms:created>
  <dcterms:modified xsi:type="dcterms:W3CDTF">2022-11-11T07:45:35Z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955B48E6CAD548EF8B4B64F1EC985C5F</vt:lpwstr>
  </property>
  <property fmtid="{D5CDD505-2E9C-101B-9397-08002B2CF9AE}" pid="3" name="KSOProductBuildVer">
    <vt:lpwstr>2052-11.1.0.12651</vt:lpwstr>
  </property>
</Properties>
</file>